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6858000" cx="9144000"/>
  <p:notesSz cx="6858000" cy="9144000"/>
  <p:embeddedFontLst>
    <p:embeddedFont>
      <p:font typeface="Roboto"/>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55" roundtripDataSignature="AMtx7mijWW/suAFvYAIFqErWrlEj9Pzm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regular.fntdata"/><Relationship Id="rId50" Type="http://schemas.openxmlformats.org/officeDocument/2006/relationships/slide" Target="slides/slide45.xml"/><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interest.com/tmgarcia1/alcatraz/"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interest.com/pin/520165825691840815/"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ilkahartmann.com/about/"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interest.com/pin/520165825691841121/"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lehman.brightman?hc_location=ufi"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interest.com/pin/520165825691841027/"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alcatraznps/?__tn__=,dK*F-R&amp;eid=ARA2UiG5aB87ifYkt0VNnmeL6EbHFDM134qHjgpvx5q4I6hD91oVuFH93ouAP9IPly0D5VJcUzEDjp6p"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istory.com/topics/native-american-history/native-american-timeline"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loneprairie.net/nodaplprotest-original.html"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aplpipelinefacts.com/"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loneprairie.net/nodaplprotest-original.html"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oneers.org/standingrock" TargetMode="External"/><Relationship Id="rId3" Type="http://schemas.openxmlformats.org/officeDocument/2006/relationships/hyperlink" Target="https://time.com/4548566/dakota-access-pipeline-standing-rock-sioux/" TargetMode="External"/><Relationship Id="rId4" Type="http://schemas.openxmlformats.org/officeDocument/2006/relationships/hyperlink" Target="https://time.com/4548566/dakota-access-pipeline-standing-rock-sioux/" TargetMode="External"/><Relationship Id="rId5" Type="http://schemas.openxmlformats.org/officeDocument/2006/relationships/hyperlink" Target="https://americanindian.si.edu/nk360/plains-treaties/dapl"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historythings.com/the-occupation-of-alcatraz/" TargetMode="External"/><Relationship Id="rId3" Type="http://schemas.openxmlformats.org/officeDocument/2006/relationships/hyperlink" Target="https://allthatsinteresting.com/occupation-of-alcatraz"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ocial_movement" TargetMode="External"/><Relationship Id="rId3" Type="http://schemas.openxmlformats.org/officeDocument/2006/relationships/hyperlink" Target="https://en.wikipedia.org/wiki/Native_Americans_in_the_United_States" TargetMode="External"/><Relationship Id="rId4" Type="http://schemas.openxmlformats.org/officeDocument/2006/relationships/hyperlink" Target="https://en.wikipedia.org/wiki/Tribes" TargetMode="External"/><Relationship Id="rId5" Type="http://schemas.openxmlformats.org/officeDocument/2006/relationships/hyperlink" Target="https://en.wikipedia.org/wiki/Self-governanc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Richard_Oakes_(activist)%23cite_note-1" TargetMode="External"/><Relationship Id="rId3" Type="http://schemas.openxmlformats.org/officeDocument/2006/relationships/hyperlink" Target="https://en.wikipedia.org/wiki/Mohawk_Nation" TargetMode="External"/><Relationship Id="rId4" Type="http://schemas.openxmlformats.org/officeDocument/2006/relationships/hyperlink" Target="https://en.wikipedia.org/wiki/Native_Americans_in_the_United_States" TargetMode="External"/><Relationship Id="rId9" Type="http://schemas.openxmlformats.org/officeDocument/2006/relationships/hyperlink" Target="https://en.wikipedia.org/wiki/Richard_Oakes_(activist)%23cite_note-3" TargetMode="External"/><Relationship Id="rId5" Type="http://schemas.openxmlformats.org/officeDocument/2006/relationships/hyperlink" Target="https://en.wikipedia.org/wiki/Activist" TargetMode="External"/><Relationship Id="rId6" Type="http://schemas.openxmlformats.org/officeDocument/2006/relationships/hyperlink" Target="https://en.wikipedia.org/wiki/Alcatraz_Island" TargetMode="External"/><Relationship Id="rId7" Type="http://schemas.openxmlformats.org/officeDocument/2006/relationships/hyperlink" Target="https://en.wikipedia.org/wiki/Richard_Oakes_(activist)%23cite_note-2" TargetMode="External"/><Relationship Id="rId8" Type="http://schemas.openxmlformats.org/officeDocument/2006/relationships/hyperlink" Target="https://en.wikipedia.org/wiki/Occupation_of_Alcatraz"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Photo Credit: TIME Magazine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Photo by Ilka Hartmann.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47" name="Google Shape;147;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Ask the class:</a:t>
            </a:r>
            <a:r>
              <a:rPr lang="en-US"/>
              <a:t> Read along with Richard Oakes while he delivers the proclamation.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Facilitate class discussion: </a:t>
            </a:r>
            <a:r>
              <a:rPr i="1" lang="en-US"/>
              <a:t>What does the proclamation mean?</a:t>
            </a:r>
            <a:endParaRPr i="1"/>
          </a:p>
        </p:txBody>
      </p:sp>
      <p:sp>
        <p:nvSpPr>
          <p:cNvPr id="154" name="Google Shape;15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0" name="Google Shape;19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At the Conclusion of the Video:</a:t>
            </a:r>
            <a:endParaRPr b="1"/>
          </a:p>
          <a:p>
            <a:pPr indent="0" lvl="0" marL="0" rtl="0" algn="l">
              <a:spcBef>
                <a:spcPts val="0"/>
              </a:spcBef>
              <a:spcAft>
                <a:spcPts val="0"/>
              </a:spcAft>
              <a:buNone/>
            </a:pPr>
            <a:r>
              <a:t/>
            </a:r>
            <a:endParaRPr/>
          </a:p>
          <a:p>
            <a:pPr indent="0" lvl="0" marL="0" rtl="0" algn="l">
              <a:spcBef>
                <a:spcPts val="0"/>
              </a:spcBef>
              <a:spcAft>
                <a:spcPts val="0"/>
              </a:spcAft>
              <a:buNone/>
            </a:pPr>
            <a:r>
              <a:rPr i="1" lang="en-US"/>
              <a:t>Provide Students Homework</a:t>
            </a:r>
            <a:endParaRPr i="1"/>
          </a:p>
          <a:p>
            <a:pPr indent="0" lvl="0" marL="0" rtl="0" algn="l">
              <a:spcBef>
                <a:spcPts val="0"/>
              </a:spcBef>
              <a:spcAft>
                <a:spcPts val="0"/>
              </a:spcAft>
              <a:buNone/>
            </a:pPr>
            <a:r>
              <a:rPr i="1" lang="en-US"/>
              <a:t>See Handout 1: read instructions to students </a:t>
            </a:r>
            <a:endParaRPr i="1"/>
          </a:p>
          <a:p>
            <a:pPr indent="0" lvl="0" marL="0" rtl="0" algn="l">
              <a:spcBef>
                <a:spcPts val="0"/>
              </a:spcBef>
              <a:spcAft>
                <a:spcPts val="0"/>
              </a:spcAft>
              <a:buClr>
                <a:schemeClr val="dk1"/>
              </a:buClr>
              <a:buSzPts val="1100"/>
              <a:buFont typeface="Arial"/>
              <a:buNone/>
            </a:pPr>
            <a:r>
              <a:rPr i="1" lang="en-US"/>
              <a:t>Homework is due the beginning of Class 2</a:t>
            </a:r>
            <a:endParaRPr i="1"/>
          </a:p>
        </p:txBody>
      </p:sp>
      <p:sp>
        <p:nvSpPr>
          <p:cNvPr id="196" name="Google Shape;19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Discussion: Review Class I Highlights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t>Note the photo above and the words, Justice and self determination.  </a:t>
            </a:r>
            <a:endParaRPr/>
          </a:p>
          <a:p>
            <a:pPr indent="0" lvl="0" marL="0" rtl="0" algn="l">
              <a:spcBef>
                <a:spcPts val="0"/>
              </a:spcBef>
              <a:spcAft>
                <a:spcPts val="0"/>
              </a:spcAft>
              <a:buNone/>
            </a:pPr>
            <a:r>
              <a:rPr lang="en-US"/>
              <a:t>Source: </a:t>
            </a:r>
            <a:r>
              <a:rPr lang="en-US" sz="1100" u="sng">
                <a:solidFill>
                  <a:schemeClr val="hlink"/>
                </a:solidFill>
                <a:latin typeface="Arial"/>
                <a:ea typeface="Arial"/>
                <a:cs typeface="Arial"/>
                <a:sym typeface="Arial"/>
                <a:hlinkClick r:id="rId2"/>
              </a:rPr>
              <a:t>https://www.pinterest.com/tmgarcia1/alcatraz/</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Ask students:</a:t>
            </a:r>
            <a:r>
              <a:rPr lang="en-US"/>
              <a:t> </a:t>
            </a:r>
            <a:endParaRPr/>
          </a:p>
          <a:p>
            <a:pPr indent="0" lvl="0" marL="0" rtl="0" algn="l">
              <a:spcBef>
                <a:spcPts val="0"/>
              </a:spcBef>
              <a:spcAft>
                <a:spcPts val="0"/>
              </a:spcAft>
              <a:buNone/>
            </a:pPr>
            <a:r>
              <a:rPr lang="en-US"/>
              <a:t>What is Justice?</a:t>
            </a:r>
            <a:endParaRPr/>
          </a:p>
          <a:p>
            <a:pPr indent="0" lvl="0" marL="0" rtl="0" algn="l">
              <a:spcBef>
                <a:spcPts val="0"/>
              </a:spcBef>
              <a:spcAft>
                <a:spcPts val="0"/>
              </a:spcAft>
              <a:buNone/>
            </a:pPr>
            <a:r>
              <a:rPr lang="en-US"/>
              <a:t>What is Self Determination?</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US"/>
              <a:t>Do not answer, rather, lead them into the next activity. </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Brainstorm Activity: </a:t>
            </a:r>
            <a:endParaRPr b="1"/>
          </a:p>
          <a:p>
            <a:pPr indent="0" lvl="0" marL="0" rtl="0" algn="l">
              <a:spcBef>
                <a:spcPts val="0"/>
              </a:spcBef>
              <a:spcAft>
                <a:spcPts val="0"/>
              </a:spcAft>
              <a:buNone/>
            </a:pPr>
            <a:r>
              <a:rPr i="1" lang="en-US"/>
              <a:t>After watching “Sunrise Ceremony” and Richard Oaks “Proclamation” what are students reactions to what they saw?  What questions do students have about the occupation? </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US"/>
              <a:t>Create a written list of questions students ask.  Have students volunteer to write their questions out on the blackboard or type out in electronic in class notes.  </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US"/>
              <a:t>Instruct students that you will be displaying images of the Alcatraz Occupation.  The goal is for the student to watch the slides in order to create more of a sense of what the occupation stood for and how influential it was for Native American/ Indigenous peoples.  </a:t>
            </a:r>
            <a:endParaRPr i="1"/>
          </a:p>
        </p:txBody>
      </p:sp>
      <p:sp>
        <p:nvSpPr>
          <p:cNvPr id="203" name="Google Shape;203;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7f8bd739d1_1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f8bd739d1_1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Photo credit: </a:t>
            </a:r>
            <a:r>
              <a:rPr lang="en-US" sz="1100" u="sng">
                <a:solidFill>
                  <a:schemeClr val="hlink"/>
                </a:solidFill>
                <a:latin typeface="Arial"/>
                <a:ea typeface="Arial"/>
                <a:cs typeface="Arial"/>
                <a:sym typeface="Arial"/>
                <a:hlinkClick r:id="rId2"/>
              </a:rPr>
              <a:t>https://www.pinterest.com/pin/520165825691840815/</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0" name="Google Shape;210;g7f8bd739d1_1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Elaine Duncan (left) and Geneva Seaboy (seated) watch a slideshow of photos taken by Brooks Townes, a sailor who brought the first organizers to the island and also was one of the first to photograph the occupation. </a:t>
            </a:r>
            <a:r>
              <a:rPr b="1" i="1" lang="en-US" sz="1200">
                <a:solidFill>
                  <a:schemeClr val="dk1"/>
                </a:solidFill>
                <a:latin typeface="Calibri"/>
                <a:ea typeface="Calibri"/>
                <a:cs typeface="Calibri"/>
                <a:sym typeface="Calibri"/>
              </a:rPr>
              <a:t>(Stephanie Lister/KQED</a:t>
            </a:r>
            <a:r>
              <a:rPr lang="en-US"/>
              <a:t> </a:t>
            </a:r>
            <a:endParaRPr/>
          </a:p>
        </p:txBody>
      </p:sp>
      <p:sp>
        <p:nvSpPr>
          <p:cNvPr id="218" name="Google Shape;21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Ilka Hartmann sitting in front of one of her photographs at Alcatraz on Nov. 23, 2019. </a:t>
            </a:r>
            <a:r>
              <a:rPr b="1" i="1" lang="en-US" sz="1200">
                <a:solidFill>
                  <a:schemeClr val="dk1"/>
                </a:solidFill>
                <a:latin typeface="Calibri"/>
                <a:ea typeface="Calibri"/>
                <a:cs typeface="Calibri"/>
                <a:sym typeface="Calibri"/>
              </a:rPr>
              <a:t>(Stephanie Lister/KQED)</a:t>
            </a:r>
            <a:endParaRPr b="1" i="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rtl="0" algn="just">
              <a:lnSpc>
                <a:spcPct val="115000"/>
              </a:lnSpc>
              <a:spcBef>
                <a:spcPts val="0"/>
              </a:spcBef>
              <a:spcAft>
                <a:spcPts val="0"/>
              </a:spcAft>
              <a:buClr>
                <a:schemeClr val="dk1"/>
              </a:buClr>
              <a:buSzPts val="1100"/>
              <a:buFont typeface="Arial"/>
              <a:buNone/>
            </a:pPr>
            <a:r>
              <a:rPr lang="en-US" sz="1000">
                <a:solidFill>
                  <a:srgbClr val="070707"/>
                </a:solidFill>
                <a:highlight>
                  <a:srgbClr val="FAFAFA"/>
                </a:highlight>
                <a:latin typeface="Times New Roman"/>
                <a:ea typeface="Times New Roman"/>
                <a:cs typeface="Times New Roman"/>
                <a:sym typeface="Times New Roman"/>
              </a:rPr>
              <a:t>Photographer Ilka Hartmann was born in Hamburg, Germany during World War II and came to the Bay Area as a young woman in 1964.</a:t>
            </a:r>
            <a:endParaRPr sz="1000">
              <a:solidFill>
                <a:srgbClr val="070707"/>
              </a:solidFill>
              <a:highlight>
                <a:srgbClr val="FAFAFA"/>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00">
              <a:solidFill>
                <a:srgbClr val="070707"/>
              </a:solidFill>
              <a:highlight>
                <a:srgbClr val="FAFAFA"/>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en-US" sz="1000">
                <a:solidFill>
                  <a:srgbClr val="070707"/>
                </a:solidFill>
                <a:highlight>
                  <a:srgbClr val="FAFAFA"/>
                </a:highlight>
                <a:latin typeface="Times New Roman"/>
                <a:ea typeface="Times New Roman"/>
                <a:cs typeface="Times New Roman"/>
                <a:sym typeface="Times New Roman"/>
              </a:rPr>
              <a:t>Initially a student of Theology, a class in Photography (in which she was introduced to the work of Ansel Adams, Dorothea Lange and most notably, W. Eugene Smith) re-mapped Ilka's dedicated and life-long path as a photographer.</a:t>
            </a:r>
            <a:endParaRPr sz="1000">
              <a:solidFill>
                <a:srgbClr val="070707"/>
              </a:solidFill>
              <a:highlight>
                <a:srgbClr val="FAFAFA"/>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00">
              <a:solidFill>
                <a:srgbClr val="070707"/>
              </a:solidFill>
              <a:highlight>
                <a:srgbClr val="FAFAFA"/>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en-US" sz="1000">
                <a:solidFill>
                  <a:srgbClr val="070707"/>
                </a:solidFill>
                <a:highlight>
                  <a:srgbClr val="FAFAFA"/>
                </a:highlight>
                <a:latin typeface="Times New Roman"/>
                <a:ea typeface="Times New Roman"/>
                <a:cs typeface="Times New Roman"/>
                <a:sym typeface="Times New Roman"/>
              </a:rPr>
              <a:t>Soon she began to photograph most of the great social movements of the second part of the twentieth century in the United States, from the Anti-War Movement, to the Black Panther Party, the Indian Occupation of Alcatraz Island, the United Farm Workers, the Anti-Nuclear Movement and Gay, Lesbian and Transgender Marches in San Francisco and the surrounding Bay Area.</a:t>
            </a:r>
            <a:endParaRPr sz="1000">
              <a:solidFill>
                <a:srgbClr val="070707"/>
              </a:solidFill>
              <a:highlight>
                <a:srgbClr val="FAFAFA"/>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00">
              <a:solidFill>
                <a:srgbClr val="070707"/>
              </a:solidFill>
              <a:highlight>
                <a:srgbClr val="FAFAFA"/>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en-US" sz="1000">
                <a:solidFill>
                  <a:srgbClr val="070707"/>
                </a:solidFill>
                <a:highlight>
                  <a:srgbClr val="FAFAFA"/>
                </a:highlight>
                <a:latin typeface="Times New Roman"/>
                <a:ea typeface="Times New Roman"/>
                <a:cs typeface="Times New Roman"/>
                <a:sym typeface="Times New Roman"/>
              </a:rPr>
              <a:t>Ilka was more than a passive observer of activists and their causes, rather she was warmly embraced by and invited into these communities, thus giving her rare access to a side of their lives and activities not represented in the general media.</a:t>
            </a:r>
            <a:endParaRPr sz="1000">
              <a:solidFill>
                <a:srgbClr val="070707"/>
              </a:solidFill>
              <a:highlight>
                <a:srgbClr val="FAFAFA"/>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00">
              <a:solidFill>
                <a:srgbClr val="070707"/>
              </a:solidFill>
              <a:highlight>
                <a:srgbClr val="FAFAFA"/>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en-US" sz="1000">
                <a:solidFill>
                  <a:srgbClr val="070707"/>
                </a:solidFill>
                <a:highlight>
                  <a:srgbClr val="FAFAFA"/>
                </a:highlight>
                <a:latin typeface="Times New Roman"/>
                <a:ea typeface="Times New Roman"/>
                <a:cs typeface="Times New Roman"/>
                <a:sym typeface="Times New Roman"/>
              </a:rPr>
              <a:t>In 1969 she began to focus her camera lens on the people and events of her small alternative community on the Northern California Coast; documenting its history and the people whom she knows well and has seen grow up, mature and age. Some of the most notable early photos from this work illustrated the 1976 book </a:t>
            </a:r>
            <a:r>
              <a:rPr i="1" lang="en-US" sz="1000">
                <a:solidFill>
                  <a:srgbClr val="070707"/>
                </a:solidFill>
                <a:highlight>
                  <a:srgbClr val="FAFAFA"/>
                </a:highlight>
                <a:latin typeface="Times New Roman"/>
                <a:ea typeface="Times New Roman"/>
                <a:cs typeface="Times New Roman"/>
                <a:sym typeface="Times New Roman"/>
              </a:rPr>
              <a:t>The Town That Fought to Save Itself.</a:t>
            </a:r>
            <a:endParaRPr i="1" sz="1000">
              <a:solidFill>
                <a:srgbClr val="070707"/>
              </a:solidFill>
              <a:highlight>
                <a:srgbClr val="FAFAFA"/>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000">
              <a:solidFill>
                <a:srgbClr val="070707"/>
              </a:solidFill>
              <a:highlight>
                <a:srgbClr val="FAFAFA"/>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rPr lang="en-US" sz="1000">
                <a:solidFill>
                  <a:srgbClr val="070707"/>
                </a:solidFill>
                <a:highlight>
                  <a:srgbClr val="FAFAFA"/>
                </a:highlight>
                <a:latin typeface="Times New Roman"/>
                <a:ea typeface="Times New Roman"/>
                <a:cs typeface="Times New Roman"/>
                <a:sym typeface="Times New Roman"/>
              </a:rPr>
              <a:t>In 1970, moved by the Indian Occupation of Alcatraz Island, she began to chronicle Native Americans' lives in the cities of the Bay Area and on reservations around the country. She cares deeply for these communities and they have become the main focus of her work.</a:t>
            </a:r>
            <a:endParaRPr sz="1000">
              <a:solidFill>
                <a:srgbClr val="070707"/>
              </a:solidFill>
              <a:highlight>
                <a:srgbClr val="FAFAFA"/>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rPr lang="en-US" sz="1000">
                <a:solidFill>
                  <a:srgbClr val="070707"/>
                </a:solidFill>
                <a:highlight>
                  <a:srgbClr val="FAFAFA"/>
                </a:highlight>
                <a:latin typeface="Times New Roman"/>
                <a:ea typeface="Times New Roman"/>
                <a:cs typeface="Times New Roman"/>
                <a:sym typeface="Times New Roman"/>
              </a:rPr>
              <a:t>source: </a:t>
            </a:r>
            <a:r>
              <a:rPr lang="en-US" sz="1100" u="sng">
                <a:solidFill>
                  <a:schemeClr val="hlink"/>
                </a:solidFill>
                <a:latin typeface="Arial"/>
                <a:ea typeface="Arial"/>
                <a:cs typeface="Arial"/>
                <a:sym typeface="Arial"/>
                <a:hlinkClick r:id="rId2"/>
              </a:rPr>
              <a:t>http://ilkahartmann.com/about/</a:t>
            </a:r>
            <a:endParaRPr b="1" i="1"/>
          </a:p>
          <a:p>
            <a:pPr indent="0" lvl="0" marL="0" rtl="0" algn="l">
              <a:spcBef>
                <a:spcPts val="0"/>
              </a:spcBef>
              <a:spcAft>
                <a:spcPts val="0"/>
              </a:spcAft>
              <a:buNone/>
            </a:pPr>
            <a:r>
              <a:t/>
            </a:r>
            <a:endParaRPr/>
          </a:p>
        </p:txBody>
      </p:sp>
      <p:sp>
        <p:nvSpPr>
          <p:cNvPr id="224" name="Google Shape;224;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Photo credit: </a:t>
            </a:r>
            <a:r>
              <a:rPr lang="en-US" sz="1100" u="sng">
                <a:solidFill>
                  <a:schemeClr val="hlink"/>
                </a:solidFill>
                <a:latin typeface="Arial"/>
                <a:ea typeface="Arial"/>
                <a:cs typeface="Arial"/>
                <a:sym typeface="Arial"/>
                <a:hlinkClick r:id="rId2"/>
              </a:rPr>
              <a:t>https://www.pinterest.com/pin/520165825691841121/</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Remind students:</a:t>
            </a:r>
            <a:endParaRPr/>
          </a:p>
          <a:p>
            <a:pPr indent="0" lvl="0" marL="0" rtl="0" algn="l">
              <a:spcBef>
                <a:spcPts val="0"/>
              </a:spcBef>
              <a:spcAft>
                <a:spcPts val="0"/>
              </a:spcAft>
              <a:buNone/>
            </a:pPr>
            <a:r>
              <a:rPr lang="en-US"/>
              <a:t>Alcatraz was an unoccupied precint.  The land itself was crule, rock and concrete.  The occupants slept in the cells and on beds fashioned by what limited resources they had.  Above is a picture of some of the signs that were fashioned on the island along with a picture of their “soup” kitchen.  </a:t>
            </a:r>
            <a:endParaRPr/>
          </a:p>
        </p:txBody>
      </p:sp>
      <p:sp>
        <p:nvSpPr>
          <p:cNvPr id="229" name="Google Shape;22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Picture here are two of the 18</a:t>
            </a:r>
            <a:r>
              <a:rPr lang="en-US" sz="1200">
                <a:solidFill>
                  <a:schemeClr val="dk1"/>
                </a:solidFill>
                <a:latin typeface="Calibri"/>
                <a:ea typeface="Calibri"/>
                <a:cs typeface="Calibri"/>
                <a:sym typeface="Calibri"/>
              </a:rPr>
              <a:t> UNA Student Leaders who were Dispatched by </a:t>
            </a:r>
            <a:r>
              <a:rPr lang="en-US" sz="1200" u="sng" strike="noStrike">
                <a:solidFill>
                  <a:schemeClr val="dk1"/>
                </a:solidFill>
                <a:latin typeface="Calibri"/>
                <a:ea typeface="Calibri"/>
                <a:cs typeface="Calibri"/>
                <a:sym typeface="Calibri"/>
                <a:hlinkClick r:id="rId2"/>
              </a:rPr>
              <a:t>Lehman L. Brightman</a:t>
            </a:r>
            <a:r>
              <a:rPr lang="en-US" sz="1200">
                <a:solidFill>
                  <a:schemeClr val="dk1"/>
                </a:solidFill>
                <a:latin typeface="Calibri"/>
                <a:ea typeface="Calibri"/>
                <a:cs typeface="Calibri"/>
                <a:sym typeface="Calibri"/>
              </a:rPr>
              <a:t> to Occupy Alcatraz.</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US"/>
              <a:t>Photo credit:</a:t>
            </a:r>
            <a:r>
              <a:rPr lang="en-US" sz="1200">
                <a:solidFill>
                  <a:schemeClr val="dk1"/>
                </a:solidFill>
                <a:latin typeface="Calibri"/>
                <a:ea typeface="Calibri"/>
                <a:cs typeface="Calibri"/>
                <a:sym typeface="Calibri"/>
              </a:rPr>
              <a:t> Tishmall Turner</a:t>
            </a:r>
            <a:endParaRPr sz="1200">
              <a:solidFill>
                <a:schemeClr val="dk1"/>
              </a:solidFill>
              <a:latin typeface="Calibri"/>
              <a:ea typeface="Calibri"/>
              <a:cs typeface="Calibri"/>
              <a:sym typeface="Calibri"/>
            </a:endParaRPr>
          </a:p>
        </p:txBody>
      </p:sp>
      <p:sp>
        <p:nvSpPr>
          <p:cNvPr id="236" name="Google Shape;236;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Alcatraz occupation from the lens of an observer (50 year commemoration – </a:t>
            </a:r>
            <a:endParaRPr/>
          </a:p>
          <a:p>
            <a:pPr indent="0" lvl="0" marL="0" rtl="0" algn="l">
              <a:spcBef>
                <a:spcPts val="0"/>
              </a:spcBef>
              <a:spcAft>
                <a:spcPts val="0"/>
              </a:spcAft>
              <a:buNone/>
            </a:pPr>
            <a:r>
              <a:rPr lang="en-US"/>
              <a:t>Photo Liz hoover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photo is from the Alcatraz Occupation 50 year commemoration. Note how many people are in this photo.  The photo represents only a small amount of the hundreds of people whom went to the island to pay tribute to the Occupation of Alcatraz and what it stood for for Indigenous peoples from around the United States and abroad.  </a:t>
            </a:r>
            <a:endParaRPr/>
          </a:p>
        </p:txBody>
      </p:sp>
      <p:sp>
        <p:nvSpPr>
          <p:cNvPr id="242" name="Google Shape;242;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Photo:</a:t>
            </a:r>
            <a:endParaRPr b="1"/>
          </a:p>
          <a:p>
            <a:pPr indent="0" lvl="0" marL="0" marR="0" rtl="0" algn="l">
              <a:lnSpc>
                <a:spcPct val="100000"/>
              </a:lnSpc>
              <a:spcBef>
                <a:spcPts val="0"/>
              </a:spcBef>
              <a:spcAft>
                <a:spcPts val="0"/>
              </a:spcAft>
              <a:buClr>
                <a:schemeClr val="dk1"/>
              </a:buClr>
              <a:buSzPts val="1200"/>
              <a:buFont typeface="Calibri"/>
              <a:buNone/>
            </a:pPr>
            <a:r>
              <a:rPr lang="en-US"/>
              <a:t>This picture was provided by Adam Nordwall, from the Ute tribe.  His </a:t>
            </a:r>
            <a:r>
              <a:rPr lang="en-US" sz="1200">
                <a:solidFill>
                  <a:schemeClr val="dk1"/>
                </a:solidFill>
                <a:latin typeface="Calibri"/>
                <a:ea typeface="Calibri"/>
                <a:cs typeface="Calibri"/>
                <a:sym typeface="Calibri"/>
              </a:rPr>
              <a:t>grandfather (</a:t>
            </a:r>
            <a:r>
              <a:rPr lang="en-US"/>
              <a:t>Adam Fortunate Eagle)</a:t>
            </a:r>
            <a:r>
              <a:rPr lang="en-US" sz="1200">
                <a:solidFill>
                  <a:schemeClr val="dk1"/>
                </a:solidFill>
                <a:latin typeface="Calibri"/>
                <a:ea typeface="Calibri"/>
                <a:cs typeface="Calibri"/>
                <a:sym typeface="Calibri"/>
              </a:rPr>
              <a:t> was a</a:t>
            </a:r>
            <a:r>
              <a:rPr lang="en-US"/>
              <a:t>n original protestor for</a:t>
            </a:r>
            <a:r>
              <a:rPr lang="en-US" sz="1200">
                <a:solidFill>
                  <a:schemeClr val="dk1"/>
                </a:solidFill>
                <a:latin typeface="Calibri"/>
                <a:ea typeface="Calibri"/>
                <a:cs typeface="Calibri"/>
                <a:sym typeface="Calibri"/>
              </a:rPr>
              <a:t> the Occupation of Alcatraz. Cover of LIFE Magazine.</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“On the right, a mother and her children during the Occupation of Alcatraz”.  </a:t>
            </a:r>
            <a:r>
              <a:rPr lang="en-US" sz="1050">
                <a:solidFill>
                  <a:srgbClr val="111111"/>
                </a:solidFill>
                <a:highlight>
                  <a:srgbClr val="FFFFFF"/>
                </a:highlight>
                <a:latin typeface="Roboto"/>
                <a:ea typeface="Roboto"/>
                <a:cs typeface="Roboto"/>
                <a:sym typeface="Roboto"/>
              </a:rPr>
              <a:t>Eldy with Peter and Veruschka Bratt, MainCell Block during the Indian Occupation, 1969. It's amazing to me how Eldy, my mom, Beryl, Justine, Lanada, Eleanor, Lou Trudell and others were brave enough to bring their children to the occupation</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Source: LIFE/</a:t>
            </a:r>
            <a:r>
              <a:rPr lang="en-US" sz="1200">
                <a:solidFill>
                  <a:schemeClr val="dk1"/>
                </a:solidFill>
                <a:latin typeface="Calibri"/>
                <a:ea typeface="Calibri"/>
                <a:cs typeface="Calibri"/>
                <a:sym typeface="Calibri"/>
              </a:rPr>
              <a:t>Adam Nordwall</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100" u="sng">
                <a:solidFill>
                  <a:schemeClr val="hlink"/>
                </a:solidFill>
                <a:latin typeface="Arial"/>
                <a:ea typeface="Arial"/>
                <a:cs typeface="Arial"/>
                <a:sym typeface="Arial"/>
                <a:hlinkClick r:id="rId2"/>
              </a:rPr>
              <a:t>https://www.pinterest.com/pin/520165825691841027/</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248" name="Google Shape;248;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Photo credit: Chuck Davis, Sr.   Original Occupant </a:t>
            </a:r>
            <a:endParaRPr b="1"/>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With Lanada War Jack...Occupation of Alcatraz 1969 "Co-Leader" </a:t>
            </a:r>
            <a:r>
              <a:rPr lang="en-US"/>
              <a:t>and</a:t>
            </a:r>
            <a:r>
              <a:rPr lang="en-US" sz="1200">
                <a:solidFill>
                  <a:schemeClr val="dk1"/>
                </a:solidFill>
                <a:latin typeface="Calibri"/>
                <a:ea typeface="Calibri"/>
                <a:cs typeface="Calibri"/>
                <a:sym typeface="Calibri"/>
              </a:rPr>
              <a:t> Sister/cousin "Wicapi Luta Win" (Red Star Woman) at Resistance Gem/Music Icon/ First Native American Academy Award Winner, Buffy St. Marie's Performance at The Hearbst Theater, San Francisco, Ca...</a:t>
            </a:r>
            <a:endParaRPr/>
          </a:p>
          <a:p>
            <a:pPr indent="0" lvl="0" marL="0" rtl="0" algn="l">
              <a:spcBef>
                <a:spcPts val="0"/>
              </a:spcBef>
              <a:spcAft>
                <a:spcPts val="0"/>
              </a:spcAft>
              <a:buNone/>
            </a:pPr>
            <a:r>
              <a:t/>
            </a:r>
            <a:endParaRPr/>
          </a:p>
        </p:txBody>
      </p:sp>
      <p:sp>
        <p:nvSpPr>
          <p:cNvPr id="255" name="Google Shape;255;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Photo: </a:t>
            </a:r>
            <a:endParaRPr b="1"/>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March 10, 1971: Activist John Trudell, seen on </a:t>
            </a:r>
            <a:r>
              <a:rPr lang="en-US" sz="1200" u="sng" strike="noStrike">
                <a:solidFill>
                  <a:schemeClr val="dk1"/>
                </a:solidFill>
                <a:latin typeface="Calibri"/>
                <a:ea typeface="Calibri"/>
                <a:cs typeface="Calibri"/>
                <a:sym typeface="Calibri"/>
                <a:hlinkClick r:id="rId2"/>
              </a:rPr>
              <a:t>Alcatraz Island</a:t>
            </a:r>
            <a:r>
              <a:rPr lang="en-US" sz="1200">
                <a:solidFill>
                  <a:schemeClr val="dk1"/>
                </a:solidFill>
                <a:latin typeface="Calibri"/>
                <a:ea typeface="Calibri"/>
                <a:cs typeface="Calibri"/>
                <a:sym typeface="Calibri"/>
              </a:rPr>
              <a:t>, was one of the leaders of the United Indians of All Tribes' takeover of the former federal prison in San Francisco Bay. Trudell served as the group's spokesman until the occupation ended a few months after this photo was taken.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a:t>Source: </a:t>
            </a:r>
            <a:r>
              <a:rPr lang="en-US" sz="1200">
                <a:solidFill>
                  <a:schemeClr val="dk1"/>
                </a:solidFill>
                <a:latin typeface="Calibri"/>
                <a:ea typeface="Calibri"/>
                <a:cs typeface="Calibri"/>
                <a:sym typeface="Calibri"/>
              </a:rPr>
              <a:t>📷: Clem Albers; San Francisco Chronicle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61" name="Google Shape;261;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Summary</a:t>
            </a:r>
            <a:endParaRPr b="1"/>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In 1971, after the Indians of All Tribes occupiers were removed by the U.S. Marshals Service, the General Services Administration was back in control of the island as surplus federal property. New security fencing was installed all over the island and security patrols were increased. The plan was to destroy all habitable buildings to prevent another occupation. A wrecking crane (seen behind the rubble) and other heavy equipment was brought to the island. The two buildings that were destroyed seen in this photo were apartments built by the Bureau of Prisons for correctional staff and their families. The other building to the left, still standing, were apartments for single officers. In the end only the buildings on this part of the island were destroyed. In 1972 the Golden Gate National Recreation Area was created including Alcatraz Island.- credit Alcatraz Island</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67" name="Google Shape;267;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f8c893786_2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f8c893786_2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7f8c893786_2_3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Photo </a:t>
            </a:r>
            <a:endParaRPr b="1"/>
          </a:p>
          <a:p>
            <a:pPr indent="0" lvl="0" marL="0" rtl="0" algn="l">
              <a:spcBef>
                <a:spcPts val="0"/>
              </a:spcBef>
              <a:spcAft>
                <a:spcPts val="0"/>
              </a:spcAft>
              <a:buNone/>
            </a:pPr>
            <a:r>
              <a:rPr lang="en-US"/>
              <a:t>A daughter looks at her parents picture 50 years to the day they were at the Occupation of Alcatraz </a:t>
            </a:r>
            <a:endParaRPr/>
          </a:p>
          <a:p>
            <a:pPr indent="0" lvl="0" marL="0" rtl="0" algn="l">
              <a:spcBef>
                <a:spcPts val="0"/>
              </a:spcBef>
              <a:spcAft>
                <a:spcPts val="0"/>
              </a:spcAft>
              <a:buNone/>
            </a:pPr>
            <a:r>
              <a:rPr lang="en-US"/>
              <a:t>Credit: Tishmall Turner</a:t>
            </a:r>
            <a:endParaRPr/>
          </a:p>
        </p:txBody>
      </p:sp>
      <p:sp>
        <p:nvSpPr>
          <p:cNvPr id="273" name="Google Shape;273;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Families at the Alcatraz Occupation</a:t>
            </a:r>
            <a:endParaRPr/>
          </a:p>
          <a:p>
            <a:pPr indent="0" lvl="0" marL="0" rtl="0" algn="l">
              <a:spcBef>
                <a:spcPts val="0"/>
              </a:spcBef>
              <a:spcAft>
                <a:spcPts val="0"/>
              </a:spcAft>
              <a:buNone/>
            </a:pPr>
            <a:r>
              <a:rPr lang="en-US"/>
              <a:t>Photo credit: Ilka Hartman</a:t>
            </a:r>
            <a:endParaRPr/>
          </a:p>
        </p:txBody>
      </p:sp>
      <p:sp>
        <p:nvSpPr>
          <p:cNvPr id="278" name="Google Shape;27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US"/>
              <a:t>Summary of Day 2</a:t>
            </a:r>
            <a:r>
              <a:rPr lang="en-US"/>
              <a:t>: </a:t>
            </a:r>
            <a:r>
              <a:rPr i="1" lang="en-US"/>
              <a:t>Review the questions developed by students prior to the completion of this lesson.  Call upon those same students to provide an updated reaction for their peers.  Observe and note any changes in opinions or increased development of students understanding. </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Assign Homework</a:t>
            </a:r>
            <a:endParaRPr b="1"/>
          </a:p>
          <a:p>
            <a:pPr indent="0" lvl="0" marL="0" rtl="0" algn="l">
              <a:spcBef>
                <a:spcPts val="0"/>
              </a:spcBef>
              <a:spcAft>
                <a:spcPts val="0"/>
              </a:spcAft>
              <a:buNone/>
            </a:pPr>
            <a:r>
              <a:rPr lang="en-US"/>
              <a:t>Read Journal Article: The Historical Context of American Indian Problems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Write Essay:  (500 words) </a:t>
            </a:r>
            <a:r>
              <a:rPr i="1" lang="en-US"/>
              <a:t>summarize the historical context article in your own words</a:t>
            </a:r>
            <a:r>
              <a:rPr b="1" lang="en-US"/>
              <a:t>.  </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US"/>
              <a:t>Teacher Instructions: </a:t>
            </a:r>
            <a:endParaRPr b="1"/>
          </a:p>
          <a:p>
            <a:pPr indent="0" lvl="0" marL="0" rtl="0" algn="l">
              <a:spcBef>
                <a:spcPts val="0"/>
              </a:spcBef>
              <a:spcAft>
                <a:spcPts val="0"/>
              </a:spcAft>
              <a:buClr>
                <a:schemeClr val="dk1"/>
              </a:buClr>
              <a:buFont typeface="Arial"/>
              <a:buNone/>
            </a:pPr>
            <a:r>
              <a:rPr lang="en-US"/>
              <a:t>Provide a preview of Day 3 lesson and start with this slide.  This is a slide of a significant portion of the Standing Rock Indian Reservation.  This reservation is located in North Dakota and runs down to South Dakota.  This tribe was recently in the headlines because of an issue that would effec their water and land rights.  What was this issue?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US"/>
              <a:t>Huffington post, Dec 02, 2016 carl sack  “a #nodapl map</a:t>
            </a:r>
            <a:endParaRPr/>
          </a:p>
          <a:p>
            <a:pPr indent="0" lvl="0" marL="0" rtl="0" algn="l">
              <a:spcBef>
                <a:spcPts val="0"/>
              </a:spcBef>
              <a:spcAft>
                <a:spcPts val="0"/>
              </a:spcAft>
              <a:buNone/>
            </a:pPr>
            <a:r>
              <a:t/>
            </a:r>
            <a:endParaRPr/>
          </a:p>
        </p:txBody>
      </p:sp>
      <p:sp>
        <p:nvSpPr>
          <p:cNvPr id="284" name="Google Shape;284;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7f8bd739d1_1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7f8bd739d1_1_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7f8bd739d1_1_4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over 400 years Native American homelands and its peoples have been under constant threat and have been nearly pushed to the edge of extinction.  In the early years, 1492 through 1620, stories of famous explorers have been taught to Americans in an effort to have them believe this country was discovered.  It was not.  The United States and the Americas have been fully occupied by its indigenous ancestors and peoples.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Provided in the Hyperlink below are a list and explanations of significant dates and effects of the various policies and reforms prior to and up to 1968 that have changed the history of the Native Peoples of the United States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050">
                <a:solidFill>
                  <a:srgbClr val="E80C30"/>
                </a:solidFill>
                <a:highlight>
                  <a:srgbClr val="FFFFFF"/>
                </a:highlight>
                <a:uFill>
                  <a:noFill/>
                </a:uFill>
                <a:latin typeface="Arial"/>
                <a:ea typeface="Arial"/>
                <a:cs typeface="Arial"/>
                <a:sym typeface="Arial"/>
                <a:hlinkClick r:id="rId2"/>
              </a:rPr>
              <a:t>https://www.history.com/topics/native-american-history/native-american-timeline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97" name="Google Shape;297;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Teacher Instructions: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Watch Video 4: Part 2 (16:20) Before students react at the conclusion of Video 4, provide handout Standing Rock Primer.  Have students read pages 8-11.</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Discussion:</a:t>
            </a:r>
            <a:endParaRPr/>
          </a:p>
          <a:p>
            <a:pPr indent="0" lvl="0" marL="0" rtl="0" algn="l">
              <a:spcBef>
                <a:spcPts val="0"/>
              </a:spcBef>
              <a:spcAft>
                <a:spcPts val="0"/>
              </a:spcAft>
              <a:buNone/>
            </a:pPr>
            <a:r>
              <a:rPr lang="en-US"/>
              <a:t>Explain what the Dakota access pipeline was.</a:t>
            </a:r>
            <a:endParaRPr/>
          </a:p>
          <a:p>
            <a:pPr indent="0" lvl="0" marL="0" rtl="0" algn="l">
              <a:spcBef>
                <a:spcPts val="0"/>
              </a:spcBef>
              <a:spcAft>
                <a:spcPts val="0"/>
              </a:spcAft>
              <a:buNone/>
            </a:pPr>
            <a:r>
              <a:t/>
            </a:r>
            <a:endParaRPr/>
          </a:p>
          <a:p>
            <a:pPr indent="0" lvl="0" marL="0" rtl="0" algn="l">
              <a:spcBef>
                <a:spcPts val="0"/>
              </a:spcBef>
              <a:spcAft>
                <a:spcPts val="0"/>
              </a:spcAft>
              <a:buNone/>
            </a:pPr>
            <a:r>
              <a:rPr b="1" i="1" lang="en-US"/>
              <a:t>Read the Common Truth Anti - Truth of NoDAPL slide and discuss with students.</a:t>
            </a:r>
            <a:r>
              <a:rPr lang="en-US"/>
              <a:t>  </a:t>
            </a:r>
            <a:endParaRPr/>
          </a:p>
          <a:p>
            <a:pPr indent="0" lvl="0" marL="0" rtl="0" algn="l">
              <a:spcBef>
                <a:spcPts val="0"/>
              </a:spcBef>
              <a:spcAft>
                <a:spcPts val="0"/>
              </a:spcAft>
              <a:buNone/>
            </a:pPr>
            <a:r>
              <a:rPr lang="en-US"/>
              <a:t>From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source: </a:t>
            </a:r>
            <a:endParaRPr/>
          </a:p>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http://loneprairie.net/nodaplprotest-original.html</a:t>
            </a:r>
            <a:endParaRPr/>
          </a:p>
        </p:txBody>
      </p:sp>
      <p:sp>
        <p:nvSpPr>
          <p:cNvPr id="306" name="Google Shape;306;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Photo Credit: Donald Hay</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US"/>
              <a:t>Recall that many of these tribal members were of different tribes? Question for the class: how many tribal nations do you know?  How many tribes are federally recognized today?  Do each of these tribes have their own laws?  What is the idea of sovereignty?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830,000 gallons of tar sand per day are to be transported along the DAPL route (in red)  this is a threat to over 2million people who are supplied water through the aquafours that are in both North and South Dakota.  There are many tribes whose reservations and lands are touched, bordered, or harbored by many pipelines.  This encroachment was sometimes welcomed, in many cases took place without regards for tribes or without consultation.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https://daplpipelinefacts.com/</a:t>
            </a:r>
            <a:r>
              <a:rPr lang="en-US"/>
              <a:t> lists out the facts of the Dakota Access pipeline. </a:t>
            </a:r>
            <a:r>
              <a:rPr b="1" lang="en-US"/>
              <a:t> Teachers click on this link for more information about the Pipeline.</a:t>
            </a:r>
            <a:r>
              <a:rPr lang="en-US"/>
              <a:t> </a:t>
            </a:r>
            <a:endParaRPr/>
          </a:p>
          <a:p>
            <a:pPr indent="0" lvl="0" marL="0" rtl="0" algn="l">
              <a:spcBef>
                <a:spcPts val="0"/>
              </a:spcBef>
              <a:spcAft>
                <a:spcPts val="0"/>
              </a:spcAft>
              <a:buNone/>
            </a:pPr>
            <a:r>
              <a:t/>
            </a:r>
            <a:endParaRPr/>
          </a:p>
        </p:txBody>
      </p:sp>
      <p:sp>
        <p:nvSpPr>
          <p:cNvPr id="312" name="Google Shape;31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7f8c893786_1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7f8c893786_1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b="1"/>
          </a:p>
          <a:p>
            <a:pPr indent="0" lvl="0" marL="0" rtl="0" algn="l">
              <a:spcBef>
                <a:spcPts val="0"/>
              </a:spcBef>
              <a:spcAft>
                <a:spcPts val="0"/>
              </a:spcAft>
              <a:buNone/>
            </a:pPr>
            <a:r>
              <a:rPr lang="en-US"/>
              <a:t>It is important to note that not everything you read or see is the truth.  The Dakota Pipeline possessed something that the Alcatraz movement did not.  Large scale media attention.  This attention caught the eye of people from around the world in lighting fast speed compared to that of Alcatraz.  The list above is from an anti NOdapl position but shows many questionable points about the explotation of the peaceful protest.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source: </a:t>
            </a:r>
            <a:r>
              <a:rPr lang="en-US" sz="1100" u="sng">
                <a:solidFill>
                  <a:schemeClr val="hlink"/>
                </a:solidFill>
                <a:latin typeface="Arial"/>
                <a:ea typeface="Arial"/>
                <a:cs typeface="Arial"/>
                <a:sym typeface="Arial"/>
                <a:hlinkClick r:id="rId2"/>
              </a:rPr>
              <a:t>http://loneprairie.net/nodaplprotest-original.html</a:t>
            </a:r>
            <a:endParaRPr/>
          </a:p>
        </p:txBody>
      </p:sp>
      <p:sp>
        <p:nvSpPr>
          <p:cNvPr id="321" name="Google Shape;321;g7f8c893786_1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Photo</a:t>
            </a:r>
            <a:endParaRPr/>
          </a:p>
          <a:p>
            <a:pPr indent="0" lvl="0" marL="0" rtl="0" algn="l">
              <a:spcBef>
                <a:spcPts val="0"/>
              </a:spcBef>
              <a:spcAft>
                <a:spcPts val="0"/>
              </a:spcAft>
              <a:buNone/>
            </a:pPr>
            <a:r>
              <a:rPr lang="en-US"/>
              <a:t>Teachers of the NODAPL camp school.  All transit was cut off to local schools to the North of the Reservation.  Many protestors came with their children from outside of the area.  As a result  (and as a way to get the protestors out, many of the protestors at the camp were faced with charges if there children could not attend school.  Volunteer teachers came together and unified to organize a k-12 camp school.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the photo are various teachers along with members of the Ho - chunk Nation of Wisconsin.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Photo credit: David Greendeer</a:t>
            </a:r>
            <a:endParaRPr/>
          </a:p>
          <a:p>
            <a:pPr indent="0" lvl="0" marL="0" rtl="0" algn="l">
              <a:spcBef>
                <a:spcPts val="0"/>
              </a:spcBef>
              <a:spcAft>
                <a:spcPts val="0"/>
              </a:spcAft>
              <a:buNone/>
            </a:pPr>
            <a:r>
              <a:t/>
            </a:r>
            <a:endParaRPr/>
          </a:p>
        </p:txBody>
      </p:sp>
      <p:sp>
        <p:nvSpPr>
          <p:cNvPr id="327" name="Google Shape;327;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Flags of tribal nations supporting the Standing Rock Sioux and NoDAPL  are flown at the entrance of the No DAPL camps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Photo Credit: David Greendeer</a:t>
            </a:r>
            <a:endParaRPr/>
          </a:p>
        </p:txBody>
      </p:sp>
      <p:sp>
        <p:nvSpPr>
          <p:cNvPr id="334" name="Google Shape;334;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Ask the Class:</a:t>
            </a:r>
            <a:r>
              <a:rPr lang="en-US"/>
              <a:t>  Have you ever heard of the Occupation of Alcatraz?  If so, what do you know about it?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Facilitate class discussion</a:t>
            </a:r>
            <a:endParaRPr b="1"/>
          </a:p>
          <a:p>
            <a:pPr indent="0" lvl="0" marL="0" rtl="0" algn="l">
              <a:spcBef>
                <a:spcPts val="0"/>
              </a:spcBef>
              <a:spcAft>
                <a:spcPts val="0"/>
              </a:spcAft>
              <a:buNone/>
            </a:pPr>
            <a:r>
              <a:rPr i="1" lang="en-US"/>
              <a:t>Students may respond by saying that they have heard about the occupation of Alcatraz.  If students mention the word “Indian” or native american mention to the them that human kind consists of all races of people.  Alcatraz may have been occupied by Native Americans, yet many people of all races and creed joined the movement.  A movement is about a cause and this is what this lesson is about, causation, sacrilege, and human rights.  </a:t>
            </a:r>
            <a:endParaRPr i="1"/>
          </a:p>
          <a:p>
            <a:pPr indent="0" lvl="0" marL="0" rtl="0" algn="l">
              <a:spcBef>
                <a:spcPts val="0"/>
              </a:spcBef>
              <a:spcAft>
                <a:spcPts val="0"/>
              </a:spcAft>
              <a:buNone/>
            </a:pPr>
            <a:r>
              <a:t/>
            </a:r>
            <a:endParaRPr/>
          </a:p>
          <a:p>
            <a:pPr indent="0" lvl="0" marL="0" rtl="0" algn="l">
              <a:spcBef>
                <a:spcPts val="0"/>
              </a:spcBef>
              <a:spcAft>
                <a:spcPts val="0"/>
              </a:spcAft>
              <a:buNone/>
            </a:pPr>
            <a:r>
              <a:rPr lang="en-US"/>
              <a:t>photo credit: Bettman/contributor/Getty Images</a:t>
            </a:r>
            <a:endParaRPr/>
          </a:p>
        </p:txBody>
      </p:sp>
      <p:sp>
        <p:nvSpPr>
          <p:cNvPr id="106" name="Google Shape;10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7f8c893786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7f8c893786_2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Instructions:</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Provide students with the following statement:</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 don’t want a pipeline to run through the state capital, we want it to run through Indian land.”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Break students into their original two groups.</a:t>
            </a:r>
            <a:r>
              <a:rPr b="1" lang="en-US" sz="1100">
                <a:latin typeface="Arial"/>
                <a:ea typeface="Arial"/>
                <a:cs typeface="Arial"/>
                <a:sym typeface="Arial"/>
              </a:rPr>
              <a:t> </a:t>
            </a:r>
            <a:r>
              <a:rPr lang="en-US" sz="1100">
                <a:latin typeface="Arial"/>
                <a:ea typeface="Arial"/>
                <a:cs typeface="Arial"/>
                <a:sym typeface="Arial"/>
              </a:rPr>
              <a:t>Have each group select a spokesperson and work together to develop an argument to present to the class.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Group 1: </a:t>
            </a:r>
            <a:r>
              <a:rPr lang="en-US" sz="1100">
                <a:latin typeface="Arial"/>
                <a:ea typeface="Arial"/>
                <a:cs typeface="Arial"/>
                <a:sym typeface="Arial"/>
              </a:rPr>
              <a:t>identify the arguments that support having a pipeline run through the Standing Rock Reservation.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Group 2</a:t>
            </a:r>
            <a:r>
              <a:rPr lang="en-US" sz="1100">
                <a:latin typeface="Arial"/>
                <a:ea typeface="Arial"/>
                <a:cs typeface="Arial"/>
                <a:sym typeface="Arial"/>
              </a:rPr>
              <a:t>: identify the arguments against having a pipeline run through or around the Standing Rock reservation.</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Inform students that they can use the following resources to research their positions: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u="sng">
                <a:solidFill>
                  <a:srgbClr val="1155CC"/>
                </a:solidFill>
                <a:latin typeface="Arial"/>
                <a:ea typeface="Arial"/>
                <a:cs typeface="Arial"/>
                <a:sym typeface="Arial"/>
                <a:hlinkClick r:id="rId2"/>
              </a:rPr>
              <a:t>Standing Rock Primer</a:t>
            </a: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u="sng">
                <a:solidFill>
                  <a:srgbClr val="1155CC"/>
                </a:solidFill>
                <a:latin typeface="Arial"/>
                <a:ea typeface="Arial"/>
                <a:cs typeface="Arial"/>
                <a:sym typeface="Arial"/>
                <a:hlinkClick r:id="rId3"/>
              </a:rPr>
              <a:t>What we know about the Dakota access protests</a:t>
            </a:r>
            <a:endParaRPr sz="1100">
              <a:latin typeface="Arial"/>
              <a:ea typeface="Arial"/>
              <a:cs typeface="Arial"/>
              <a:sym typeface="Arial"/>
            </a:endParaRPr>
          </a:p>
          <a:p>
            <a:pPr indent="0" lvl="0" marL="0" rtl="0" algn="l">
              <a:spcBef>
                <a:spcPts val="0"/>
              </a:spcBef>
              <a:spcAft>
                <a:spcPts val="0"/>
              </a:spcAft>
              <a:buNone/>
            </a:pPr>
            <a:r>
              <a:rPr lang="en-US" sz="1100" u="sng">
                <a:solidFill>
                  <a:srgbClr val="1155CC"/>
                </a:solidFill>
                <a:latin typeface="Arial"/>
                <a:ea typeface="Arial"/>
                <a:cs typeface="Arial"/>
                <a:sym typeface="Arial"/>
                <a:hlinkClick r:id="rId4"/>
              </a:rPr>
              <a:t>What to know about the Dakota Access Pipeline Protests</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u="sng">
                <a:solidFill>
                  <a:srgbClr val="1155CC"/>
                </a:solidFill>
                <a:latin typeface="Arial"/>
                <a:ea typeface="Arial"/>
                <a:cs typeface="Arial"/>
                <a:sym typeface="Arial"/>
                <a:hlinkClick r:id="rId5"/>
              </a:rPr>
              <a:t>Standing Rock Sioux and the Dakota Access Pipeline</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solidFill>
                  <a:srgbClr val="990000"/>
                </a:solidFill>
                <a:latin typeface="Arial"/>
                <a:ea typeface="Arial"/>
                <a:cs typeface="Arial"/>
                <a:sym typeface="Arial"/>
              </a:rPr>
              <a:t>Both groups will have 25 minutes total to prepare their arguments</a:t>
            </a:r>
            <a:endParaRPr sz="1100">
              <a:solidFill>
                <a:srgbClr val="99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solidFill>
                  <a:srgbClr val="990000"/>
                </a:solidFill>
                <a:latin typeface="Arial"/>
                <a:ea typeface="Arial"/>
                <a:cs typeface="Arial"/>
                <a:sym typeface="Arial"/>
              </a:rPr>
              <a:t>Provide groups a 5 minute warning that time will be ending and that they will need to have their spokesperson selected who will present their groups argument</a:t>
            </a:r>
            <a:endParaRPr sz="1100">
              <a:solidFill>
                <a:srgbClr val="99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solidFill>
                  <a:srgbClr val="990000"/>
                </a:solidFill>
                <a:latin typeface="Arial"/>
                <a:ea typeface="Arial"/>
                <a:cs typeface="Arial"/>
                <a:sym typeface="Arial"/>
              </a:rPr>
              <a:t>Group 1 will have 5 minutes to present their argument</a:t>
            </a:r>
            <a:endParaRPr sz="1100">
              <a:solidFill>
                <a:srgbClr val="99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solidFill>
                  <a:srgbClr val="990000"/>
                </a:solidFill>
                <a:latin typeface="Arial"/>
                <a:ea typeface="Arial"/>
                <a:cs typeface="Arial"/>
                <a:sym typeface="Arial"/>
              </a:rPr>
              <a:t>Group 2 will have 5 minutes to present their argument  </a:t>
            </a:r>
            <a:endParaRPr sz="3200">
              <a:solidFill>
                <a:srgbClr val="99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b="1">
              <a:latin typeface="Arial"/>
              <a:ea typeface="Arial"/>
              <a:cs typeface="Arial"/>
              <a:sym typeface="Arial"/>
            </a:endParaRPr>
          </a:p>
          <a:p>
            <a:pPr indent="0" lvl="0" marL="0" rtl="0" algn="l">
              <a:spcBef>
                <a:spcPts val="0"/>
              </a:spcBef>
              <a:spcAft>
                <a:spcPts val="0"/>
              </a:spcAft>
              <a:buNone/>
            </a:pPr>
            <a:r>
              <a:t/>
            </a:r>
            <a:endParaRPr/>
          </a:p>
        </p:txBody>
      </p:sp>
      <p:sp>
        <p:nvSpPr>
          <p:cNvPr id="341" name="Google Shape;341;g7f8c893786_2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7f8c893786_2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7f8c893786_2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7f8c893786_2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site where the Dakota Access Pipeline would cross the only fresh water source for the Dakota People.  Pipelines are notorious for corrosion and leakage.  The Dakota people believe that all of Nature is sacred, but even more so they believe that we live on this earth because the water takes care of us.  If it is destroyed, then all life around it dies.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1100">
                <a:latin typeface="Arial"/>
                <a:ea typeface="Arial"/>
                <a:cs typeface="Arial"/>
                <a:sym typeface="Arial"/>
              </a:rPr>
              <a:t>Ask the class: </a:t>
            </a:r>
            <a:r>
              <a:rPr lang="en-US" sz="1100">
                <a:latin typeface="Arial"/>
                <a:ea typeface="Arial"/>
                <a:cs typeface="Arial"/>
                <a:sym typeface="Arial"/>
              </a:rPr>
              <a:t>Is one life, whether human or nature more important than the other?</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a:t>Photo credit: David Greendeer</a:t>
            </a:r>
            <a:endParaRPr sz="1100">
              <a:latin typeface="Arial"/>
              <a:ea typeface="Arial"/>
              <a:cs typeface="Arial"/>
              <a:sym typeface="Arial"/>
            </a:endParaRPr>
          </a:p>
        </p:txBody>
      </p:sp>
      <p:sp>
        <p:nvSpPr>
          <p:cNvPr id="354" name="Google Shape;354;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Outcomes of Alcatraz:</a:t>
            </a:r>
            <a:endParaRPr/>
          </a:p>
          <a:p>
            <a:pPr indent="0" lvl="0" marL="0" rtl="0" algn="l">
              <a:spcBef>
                <a:spcPts val="0"/>
              </a:spcBef>
              <a:spcAft>
                <a:spcPts val="0"/>
              </a:spcAft>
              <a:buNone/>
            </a:pPr>
            <a:r>
              <a:rPr lang="en-US"/>
              <a:t>July 8th, 1972 Richard Nixon ends federal termination 1970</a:t>
            </a:r>
            <a:endParaRPr/>
          </a:p>
          <a:p>
            <a:pPr indent="0" lvl="0" marL="0" rtl="0" algn="l">
              <a:spcBef>
                <a:spcPts val="0"/>
              </a:spcBef>
              <a:spcAft>
                <a:spcPts val="0"/>
              </a:spcAft>
              <a:buNone/>
            </a:pPr>
            <a:r>
              <a:rPr lang="en-US"/>
              <a:t>helped produced the revivial of languages</a:t>
            </a:r>
            <a:endParaRPr/>
          </a:p>
          <a:p>
            <a:pPr indent="0" lvl="0" marL="0" rtl="0" algn="l">
              <a:spcBef>
                <a:spcPts val="0"/>
              </a:spcBef>
              <a:spcAft>
                <a:spcPts val="0"/>
              </a:spcAft>
              <a:buNone/>
            </a:pPr>
            <a:r>
              <a:rPr lang="en-US"/>
              <a:t>helped indian people to find their heritage</a:t>
            </a:r>
            <a:endParaRPr/>
          </a:p>
          <a:p>
            <a:pPr indent="0" lvl="0" marL="0" rtl="0" algn="l">
              <a:spcBef>
                <a:spcPts val="0"/>
              </a:spcBef>
              <a:spcAft>
                <a:spcPts val="0"/>
              </a:spcAft>
              <a:buNone/>
            </a:pPr>
            <a:r>
              <a:rPr lang="en-US"/>
              <a:t>helped indian people both individually and collectivley obtain a reconnection with their spirit.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Once again she found herself out at the dakota access pipeline area.  Thousands of people went to visit the dLaNada Warjack </a:t>
            </a:r>
            <a:endParaRPr/>
          </a:p>
          <a:p>
            <a:pPr indent="0" lvl="0" marL="0" rtl="0" algn="l">
              <a:spcBef>
                <a:spcPts val="0"/>
              </a:spcBef>
              <a:spcAft>
                <a:spcPts val="0"/>
              </a:spcAft>
              <a:buNone/>
            </a:pPr>
            <a:r>
              <a:rPr lang="en-US"/>
              <a:t>See speaker notes:</a:t>
            </a:r>
            <a:endParaRPr/>
          </a:p>
          <a:p>
            <a:pPr indent="0" lvl="0" marL="0" rtl="0" algn="l">
              <a:spcBef>
                <a:spcPts val="0"/>
              </a:spcBef>
              <a:spcAft>
                <a:spcPts val="0"/>
              </a:spcAft>
              <a:buNone/>
            </a:pPr>
            <a:r>
              <a:rPr lang="en-US"/>
              <a:t>Read aloud Raz’s final comments from the video.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RAZ:</a:t>
            </a:r>
            <a:endParaRPr/>
          </a:p>
          <a:p>
            <a:pPr indent="0" lvl="0" marL="0" rtl="0" algn="l">
              <a:spcBef>
                <a:spcPts val="0"/>
              </a:spcBef>
              <a:spcAft>
                <a:spcPts val="0"/>
              </a:spcAft>
              <a:buNone/>
            </a:pPr>
            <a:r>
              <a:rPr lang="en-US" sz="1100"/>
              <a:t>But one of the good—One of the beautiful things that happened out of Alcatraz was the reclaiming of lands all over the country. And we had—It was one of the first movements that got national coverage, right. So we had media coverage. We had coverage—mainstream media coverage. And Native communities, there had been other struggles and other things happening, but they never got in the mainstream news. But it was a transition period where people started to look at Natives in a different way, and they started this like, “oh yeah.” You know, kind of the hippie movement, and the beatniks, and all that kind of—They started to think about Native Peoples as like, “Oh, those are human beings, those human beings like us.” And they started giving them the media coverage they deserve, and Alcatraz was one of those first—those transition moments. So a lot of people, they heard about Alcatraz, and they—They came from all over the country, came to Alcatraz and became part of it. </a:t>
            </a:r>
            <a:endParaRPr sz="1100"/>
          </a:p>
          <a:p>
            <a:pPr indent="0" lvl="0" marL="0" rtl="0" algn="l">
              <a:spcBef>
                <a:spcPts val="0"/>
              </a:spcBef>
              <a:spcAft>
                <a:spcPts val="0"/>
              </a:spcAft>
              <a:buNone/>
            </a:pPr>
            <a:r>
              <a:t/>
            </a:r>
            <a:endParaRPr sz="1100">
              <a:highlight>
                <a:srgbClr val="FCE5CD"/>
              </a:highlight>
            </a:endParaRPr>
          </a:p>
          <a:p>
            <a:pPr indent="0" lvl="0" marL="0" rtl="0" algn="l">
              <a:spcBef>
                <a:spcPts val="0"/>
              </a:spcBef>
              <a:spcAft>
                <a:spcPts val="0"/>
              </a:spcAft>
              <a:buNone/>
            </a:pPr>
            <a:r>
              <a:rPr lang="en-US" sz="1100"/>
              <a:t>But I want to just close by saying Alcatraz was a turning point for the tribes—for our tribes throughout the nation. And all these land spaces, let’s go utilize them. We have all these land spaces now that we’ve reclaimed, and that we work to preserve. Let’s go utilize them. Let’s come together as a community and put these things together.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US"/>
              <a:t> The comments echo what history and historians have recorded about the outcome of Alcatraz.  Standing Rock was no different.  Although a relatively newer civil rights initiative, the future is yet unclear as to the lasting effects.  Regardless, in February of 2020, on the historic day of landing of the Mayflower, President Trump relinquished the Mashpee Wampanoag lands that had been taken into federal trust in 2008.  A new dark era of trust responsibility has arisen.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Photo credit: David Greendeer</a:t>
            </a:r>
            <a:endParaRPr/>
          </a:p>
          <a:p>
            <a:pPr indent="0" lvl="0" marL="0" rtl="0" algn="l">
              <a:spcBef>
                <a:spcPts val="0"/>
              </a:spcBef>
              <a:spcAft>
                <a:spcPts val="0"/>
              </a:spcAft>
              <a:buClr>
                <a:schemeClr val="dk1"/>
              </a:buClr>
              <a:buSzPts val="1100"/>
              <a:buFont typeface="Arial"/>
              <a:buNone/>
            </a:pPr>
            <a:r>
              <a:t/>
            </a:r>
            <a:endParaRPr sz="1100"/>
          </a:p>
        </p:txBody>
      </p:sp>
      <p:sp>
        <p:nvSpPr>
          <p:cNvPr id="361" name="Google Shape;361;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7f8c893786_2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7f8c893786_2_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Teacher Instructions:</a:t>
            </a:r>
            <a:endParaRPr/>
          </a:p>
          <a:p>
            <a:pPr indent="0" lvl="0" marL="0" rtl="0" algn="l">
              <a:spcBef>
                <a:spcPts val="0"/>
              </a:spcBef>
              <a:spcAft>
                <a:spcPts val="0"/>
              </a:spcAft>
              <a:buNone/>
            </a:pPr>
            <a:r>
              <a:rPr lang="en-US"/>
              <a:t>Follow the slide.  Move around the room listening and watching for indications that groups may be stumped as to how to coordinate.  </a:t>
            </a:r>
            <a:endParaRPr/>
          </a:p>
        </p:txBody>
      </p:sp>
      <p:sp>
        <p:nvSpPr>
          <p:cNvPr id="368" name="Google Shape;368;g7f8c893786_2_3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74b395e59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74b395e594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Teaching Instructions:</a:t>
            </a:r>
            <a:endParaRPr/>
          </a:p>
          <a:p>
            <a:pPr indent="0" lvl="0" marL="0" rtl="0" algn="l">
              <a:spcBef>
                <a:spcPts val="0"/>
              </a:spcBef>
              <a:spcAft>
                <a:spcPts val="0"/>
              </a:spcAft>
              <a:buNone/>
            </a:pPr>
            <a:r>
              <a:rPr lang="en-US"/>
              <a:t>Summarize the week and leave students with this slide and click the link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Last question to leave students pondering:</a:t>
            </a:r>
            <a:endParaRPr/>
          </a:p>
          <a:p>
            <a:pPr indent="0" lvl="0" marL="0" rtl="0" algn="l">
              <a:spcBef>
                <a:spcPts val="0"/>
              </a:spcBef>
              <a:spcAft>
                <a:spcPts val="0"/>
              </a:spcAft>
              <a:buNone/>
            </a:pPr>
            <a:r>
              <a:rPr lang="en-US"/>
              <a:t>Do Native Americans Tribes have equal human rights as us all?  They are and will always be sovereign Nations, will America every treat them fairly?</a:t>
            </a:r>
            <a:endParaRPr/>
          </a:p>
        </p:txBody>
      </p:sp>
      <p:sp>
        <p:nvSpPr>
          <p:cNvPr id="375" name="Google Shape;375;g74b395e594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solidFill>
                  <a:srgbClr val="484848"/>
                </a:solidFill>
                <a:highlight>
                  <a:srgbClr val="FFFFFF"/>
                </a:highlight>
                <a:latin typeface="Arial"/>
                <a:ea typeface="Arial"/>
                <a:cs typeface="Arial"/>
                <a:sym typeface="Arial"/>
              </a:rPr>
              <a:t>Provide summary of the 1969 Occupation by reading the slide</a:t>
            </a:r>
            <a:endParaRPr b="1">
              <a:solidFill>
                <a:srgbClr val="484848"/>
              </a:solidFill>
              <a:highlight>
                <a:srgbClr val="FFFFFF"/>
              </a:highlight>
              <a:latin typeface="Arial"/>
              <a:ea typeface="Arial"/>
              <a:cs typeface="Arial"/>
              <a:sym typeface="Arial"/>
            </a:endParaRPr>
          </a:p>
          <a:p>
            <a:pPr indent="0" lvl="0" marL="0" rtl="0" algn="l">
              <a:spcBef>
                <a:spcPts val="0"/>
              </a:spcBef>
              <a:spcAft>
                <a:spcPts val="0"/>
              </a:spcAft>
              <a:buNone/>
            </a:pPr>
            <a:r>
              <a:t/>
            </a:r>
            <a:endParaRPr sz="1450">
              <a:solidFill>
                <a:srgbClr val="484848"/>
              </a:solidFill>
              <a:highlight>
                <a:srgbClr val="FFFFFF"/>
              </a:highlight>
              <a:latin typeface="Arial"/>
              <a:ea typeface="Arial"/>
              <a:cs typeface="Arial"/>
              <a:sym typeface="Arial"/>
            </a:endParaRPr>
          </a:p>
          <a:p>
            <a:pPr indent="0" lvl="0" marL="0" rtl="0" algn="l">
              <a:spcBef>
                <a:spcPts val="0"/>
              </a:spcBef>
              <a:spcAft>
                <a:spcPts val="0"/>
              </a:spcAft>
              <a:buNone/>
            </a:pPr>
            <a:r>
              <a:rPr lang="en-US" sz="1000">
                <a:solidFill>
                  <a:srgbClr val="484848"/>
                </a:solidFill>
                <a:highlight>
                  <a:srgbClr val="FFFFFF"/>
                </a:highlight>
                <a:latin typeface="Arial"/>
                <a:ea typeface="Arial"/>
                <a:cs typeface="Arial"/>
                <a:sym typeface="Arial"/>
              </a:rPr>
              <a:t>Also, in Nov. 1969, Richard Oakes, a Mohawk activist, </a:t>
            </a:r>
            <a:r>
              <a:rPr lang="en-US" sz="1000">
                <a:solidFill>
                  <a:schemeClr val="hlink"/>
                </a:solidFill>
                <a:highlight>
                  <a:srgbClr val="FFFFFF"/>
                </a:highlight>
                <a:uFill>
                  <a:noFill/>
                </a:uFill>
                <a:latin typeface="Arial"/>
                <a:ea typeface="Arial"/>
                <a:cs typeface="Arial"/>
                <a:sym typeface="Arial"/>
                <a:hlinkClick r:id="rId2"/>
              </a:rPr>
              <a:t>declared to</a:t>
            </a:r>
            <a:r>
              <a:rPr lang="en-US" sz="1000">
                <a:solidFill>
                  <a:srgbClr val="484848"/>
                </a:solidFill>
                <a:highlight>
                  <a:srgbClr val="FFFFFF"/>
                </a:highlight>
                <a:latin typeface="Arial"/>
                <a:ea typeface="Arial"/>
                <a:cs typeface="Arial"/>
                <a:sym typeface="Arial"/>
              </a:rPr>
              <a:t> the </a:t>
            </a:r>
            <a:r>
              <a:rPr i="1" lang="en-US" sz="1000">
                <a:solidFill>
                  <a:srgbClr val="484848"/>
                </a:solidFill>
                <a:highlight>
                  <a:srgbClr val="FFFFFF"/>
                </a:highlight>
                <a:latin typeface="Arial"/>
                <a:ea typeface="Arial"/>
                <a:cs typeface="Arial"/>
                <a:sym typeface="Arial"/>
              </a:rPr>
              <a:t>San Francisco Chronicle</a:t>
            </a:r>
            <a:r>
              <a:rPr lang="en-US" sz="1000">
                <a:solidFill>
                  <a:srgbClr val="484848"/>
                </a:solidFill>
                <a:highlight>
                  <a:srgbClr val="FFFFFF"/>
                </a:highlight>
                <a:latin typeface="Arial"/>
                <a:ea typeface="Arial"/>
                <a:cs typeface="Arial"/>
                <a:sym typeface="Arial"/>
              </a:rPr>
              <a:t>, “If a one day occupation by white men on Indian land years ago established squatter’s rights, then the one day occupation of Alcatraz should establish Indian rights to the island.”</a:t>
            </a:r>
            <a:endParaRPr sz="1000">
              <a:solidFill>
                <a:srgbClr val="484848"/>
              </a:solidFill>
              <a:highlight>
                <a:srgbClr val="FFFFFF"/>
              </a:highlight>
              <a:latin typeface="Arial"/>
              <a:ea typeface="Arial"/>
              <a:cs typeface="Arial"/>
              <a:sym typeface="Arial"/>
            </a:endParaRPr>
          </a:p>
          <a:p>
            <a:pPr indent="0" lvl="0" marL="0" rtl="0" algn="l">
              <a:spcBef>
                <a:spcPts val="0"/>
              </a:spcBef>
              <a:spcAft>
                <a:spcPts val="0"/>
              </a:spcAft>
              <a:buNone/>
            </a:pPr>
            <a:r>
              <a:rPr lang="en-US" sz="1000">
                <a:solidFill>
                  <a:srgbClr val="484848"/>
                </a:solidFill>
                <a:highlight>
                  <a:srgbClr val="FFFFFF"/>
                </a:highlight>
                <a:latin typeface="Arial"/>
                <a:ea typeface="Arial"/>
                <a:cs typeface="Arial"/>
                <a:sym typeface="Arial"/>
              </a:rPr>
              <a:t>Eventually, just a few weeks later, 89 Native Americans from various tribes made it to the island, many of them members of the Red Power movement that sought civil rights for Native Americans starting in the 1960s. Very quickly, a message appeared on the island’s water tower, which read: “Peace and Freedom. Welcome. Home of the Free Indian Land,” </a:t>
            </a:r>
            <a:endParaRPr sz="1000">
              <a:solidFill>
                <a:srgbClr val="484848"/>
              </a:solidFill>
              <a:highlight>
                <a:srgbClr val="FFFFFF"/>
              </a:highlight>
              <a:latin typeface="Arial"/>
              <a:ea typeface="Arial"/>
              <a:cs typeface="Arial"/>
              <a:sym typeface="Arial"/>
            </a:endParaRPr>
          </a:p>
          <a:p>
            <a:pPr indent="0" lvl="0" marL="0" rtl="0" algn="l">
              <a:spcBef>
                <a:spcPts val="0"/>
              </a:spcBef>
              <a:spcAft>
                <a:spcPts val="0"/>
              </a:spcAft>
              <a:buNone/>
            </a:pPr>
            <a:r>
              <a:rPr lang="en-US" sz="1000">
                <a:solidFill>
                  <a:srgbClr val="484848"/>
                </a:solidFill>
                <a:highlight>
                  <a:srgbClr val="FFFFFF"/>
                </a:highlight>
                <a:latin typeface="Arial"/>
                <a:ea typeface="Arial"/>
                <a:cs typeface="Arial"/>
                <a:sym typeface="Arial"/>
              </a:rPr>
              <a:t>source: </a:t>
            </a:r>
            <a:r>
              <a:rPr lang="en-US" sz="1000" u="sng">
                <a:solidFill>
                  <a:schemeClr val="hlink"/>
                </a:solidFill>
                <a:latin typeface="Arial"/>
                <a:ea typeface="Arial"/>
                <a:cs typeface="Arial"/>
                <a:sym typeface="Arial"/>
                <a:hlinkClick r:id="rId3"/>
              </a:rPr>
              <a:t>https://allthatsinteresting.com/occupation-of-alcatraz</a:t>
            </a:r>
            <a:endParaRPr sz="1000">
              <a:solidFill>
                <a:srgbClr val="484848"/>
              </a:solidFill>
              <a:highlight>
                <a:srgbClr val="FFFFFF"/>
              </a:highlight>
              <a:latin typeface="Arial"/>
              <a:ea typeface="Arial"/>
              <a:cs typeface="Arial"/>
              <a:sym typeface="Arial"/>
            </a:endParaRPr>
          </a:p>
        </p:txBody>
      </p:sp>
      <p:sp>
        <p:nvSpPr>
          <p:cNvPr id="113" name="Google Shape;11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Provide more information about the background of the occupation and underlying controversy leading up to the occupation.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Tribal nations peoples from all over the US and abroad had come to settle San Francisco.  Early in the 1950’s the United States under President Eisenhower had invoked native policies of assimilation and federal termination.  Thinking they were helping america and the Indian, the termination policy took away tribal lands.  The hope was that the indian would take to Urban society and education.  Grants were created to help them to do as such.  However, these programs waived the rights of urban natives to receive further assistance from the federal government.   Now, not only were tribal peoples moved from their homelands,  they were left to fend for themselves.  For these reasons tribal members returned home or simply would not leave their prior reservation or homelands.   The policy today is looked at as failing legislation.  The result were uprisings like this Occupation of Alcatraz and many others.   </a:t>
            </a:r>
            <a:endParaRPr/>
          </a:p>
        </p:txBody>
      </p:sp>
      <p:sp>
        <p:nvSpPr>
          <p:cNvPr id="119" name="Google Shape;11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a picture of some of the graffiti that decorated the island during the occupation. </a:t>
            </a:r>
            <a:endParaRPr/>
          </a:p>
          <a:p>
            <a:pPr indent="0" lvl="0" marL="0" rtl="0" algn="l">
              <a:spcBef>
                <a:spcPts val="0"/>
              </a:spcBef>
              <a:spcAft>
                <a:spcPts val="0"/>
              </a:spcAft>
              <a:buNone/>
            </a:pPr>
            <a:r>
              <a:rPr lang="en-US"/>
              <a:t>Credit – Alexandre Nicolau</a:t>
            </a:r>
            <a:endParaRPr/>
          </a:p>
        </p:txBody>
      </p:sp>
      <p:sp>
        <p:nvSpPr>
          <p:cNvPr id="126" name="Google Shape;126;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Answers:</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i="1" lang="en-US" sz="1200">
                <a:solidFill>
                  <a:schemeClr val="dk1"/>
                </a:solidFill>
              </a:rPr>
              <a:t>Indigenous Peoples Day</a:t>
            </a:r>
            <a:endParaRPr i="1" sz="1200">
              <a:solidFill>
                <a:schemeClr val="dk1"/>
              </a:solidFill>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In this context, Native American self-determination</a:t>
            </a:r>
            <a:r>
              <a:rPr lang="en-US" sz="1200">
                <a:solidFill>
                  <a:schemeClr val="dk1"/>
                </a:solidFill>
                <a:latin typeface="Calibri"/>
                <a:ea typeface="Calibri"/>
                <a:cs typeface="Calibri"/>
                <a:sym typeface="Calibri"/>
              </a:rPr>
              <a:t> refers to the </a:t>
            </a:r>
            <a:r>
              <a:rPr lang="en-US" sz="1200" u="sng" strike="noStrike">
                <a:solidFill>
                  <a:schemeClr val="dk1"/>
                </a:solidFill>
                <a:latin typeface="Calibri"/>
                <a:ea typeface="Calibri"/>
                <a:cs typeface="Calibri"/>
                <a:sym typeface="Calibri"/>
                <a:hlinkClick r:id="rId2"/>
              </a:rPr>
              <a:t>social movements</a:t>
            </a:r>
            <a:r>
              <a:rPr lang="en-US" sz="1200">
                <a:solidFill>
                  <a:schemeClr val="dk1"/>
                </a:solidFill>
                <a:latin typeface="Calibri"/>
                <a:ea typeface="Calibri"/>
                <a:cs typeface="Calibri"/>
                <a:sym typeface="Calibri"/>
              </a:rPr>
              <a:t>, legislation, and beliefs by which the </a:t>
            </a:r>
            <a:r>
              <a:rPr lang="en-US" sz="1200" u="sng" strike="noStrike">
                <a:solidFill>
                  <a:schemeClr val="dk1"/>
                </a:solidFill>
                <a:latin typeface="Calibri"/>
                <a:ea typeface="Calibri"/>
                <a:cs typeface="Calibri"/>
                <a:sym typeface="Calibri"/>
                <a:hlinkClick r:id="rId3"/>
              </a:rPr>
              <a:t>Native American</a:t>
            </a:r>
            <a:r>
              <a:rPr lang="en-US" sz="1200">
                <a:solidFill>
                  <a:schemeClr val="dk1"/>
                </a:solidFill>
                <a:latin typeface="Calibri"/>
                <a:ea typeface="Calibri"/>
                <a:cs typeface="Calibri"/>
                <a:sym typeface="Calibri"/>
              </a:rPr>
              <a:t> </a:t>
            </a:r>
            <a:r>
              <a:rPr lang="en-US" sz="1200" u="sng" strike="noStrike">
                <a:solidFill>
                  <a:schemeClr val="dk1"/>
                </a:solidFill>
                <a:latin typeface="Calibri"/>
                <a:ea typeface="Calibri"/>
                <a:cs typeface="Calibri"/>
                <a:sym typeface="Calibri"/>
                <a:hlinkClick r:id="rId4"/>
              </a:rPr>
              <a:t>tribes</a:t>
            </a:r>
            <a:r>
              <a:rPr lang="en-US" sz="1200">
                <a:solidFill>
                  <a:schemeClr val="dk1"/>
                </a:solidFill>
                <a:latin typeface="Calibri"/>
                <a:ea typeface="Calibri"/>
                <a:cs typeface="Calibri"/>
                <a:sym typeface="Calibri"/>
              </a:rPr>
              <a:t> in the United States exercise </a:t>
            </a:r>
            <a:r>
              <a:rPr lang="en-US" sz="1200" u="sng" strike="noStrike">
                <a:solidFill>
                  <a:schemeClr val="dk1"/>
                </a:solidFill>
                <a:latin typeface="Calibri"/>
                <a:ea typeface="Calibri"/>
                <a:cs typeface="Calibri"/>
                <a:sym typeface="Calibri"/>
                <a:hlinkClick r:id="rId5"/>
              </a:rPr>
              <a:t>self-governance</a:t>
            </a:r>
            <a:r>
              <a:rPr lang="en-US" sz="1200">
                <a:solidFill>
                  <a:schemeClr val="dk1"/>
                </a:solidFill>
                <a:latin typeface="Calibri"/>
                <a:ea typeface="Calibri"/>
                <a:cs typeface="Calibri"/>
                <a:sym typeface="Calibri"/>
              </a:rPr>
              <a:t> and decision making on issues that affect their own people  - Wikipedia</a:t>
            </a:r>
            <a:endParaRPr/>
          </a:p>
        </p:txBody>
      </p:sp>
      <p:sp>
        <p:nvSpPr>
          <p:cNvPr id="133" name="Google Shape;133;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Photo: Ilka Hartmann</a:t>
            </a:r>
            <a:endParaRPr b="1"/>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Richard Oakes</a:t>
            </a:r>
            <a:r>
              <a:rPr lang="en-US" sz="1200">
                <a:solidFill>
                  <a:schemeClr val="dk1"/>
                </a:solidFill>
                <a:latin typeface="Calibri"/>
                <a:ea typeface="Calibri"/>
                <a:cs typeface="Calibri"/>
                <a:sym typeface="Calibri"/>
              </a:rPr>
              <a:t> (May 22, 1942 – September 20, 1972)</a:t>
            </a:r>
            <a:r>
              <a:rPr baseline="30000" lang="en-US" sz="1200" u="sng" strike="noStrike">
                <a:solidFill>
                  <a:schemeClr val="dk1"/>
                </a:solidFill>
                <a:latin typeface="Calibri"/>
                <a:ea typeface="Calibri"/>
                <a:cs typeface="Calibri"/>
                <a:sym typeface="Calibri"/>
                <a:hlinkClick r:id="rId2"/>
              </a:rPr>
              <a:t>[1]</a:t>
            </a:r>
            <a:r>
              <a:rPr lang="en-US" sz="1200">
                <a:solidFill>
                  <a:schemeClr val="dk1"/>
                </a:solidFill>
                <a:latin typeface="Calibri"/>
                <a:ea typeface="Calibri"/>
                <a:cs typeface="Calibri"/>
                <a:sym typeface="Calibri"/>
              </a:rPr>
              <a:t> was a </a:t>
            </a:r>
            <a:r>
              <a:rPr lang="en-US" sz="1200" u="sng" strike="noStrike">
                <a:solidFill>
                  <a:schemeClr val="dk1"/>
                </a:solidFill>
                <a:latin typeface="Calibri"/>
                <a:ea typeface="Calibri"/>
                <a:cs typeface="Calibri"/>
                <a:sym typeface="Calibri"/>
                <a:hlinkClick r:id="rId3"/>
              </a:rPr>
              <a:t>Mohawk</a:t>
            </a:r>
            <a:r>
              <a:rPr lang="en-US" sz="1200">
                <a:solidFill>
                  <a:schemeClr val="dk1"/>
                </a:solidFill>
                <a:latin typeface="Calibri"/>
                <a:ea typeface="Calibri"/>
                <a:cs typeface="Calibri"/>
                <a:sym typeface="Calibri"/>
              </a:rPr>
              <a:t> </a:t>
            </a:r>
            <a:r>
              <a:rPr lang="en-US" sz="1200" u="sng" strike="noStrike">
                <a:solidFill>
                  <a:schemeClr val="dk1"/>
                </a:solidFill>
                <a:latin typeface="Calibri"/>
                <a:ea typeface="Calibri"/>
                <a:cs typeface="Calibri"/>
                <a:sym typeface="Calibri"/>
                <a:hlinkClick r:id="rId4"/>
              </a:rPr>
              <a:t>Native American</a:t>
            </a:r>
            <a:r>
              <a:rPr lang="en-US" sz="1200">
                <a:solidFill>
                  <a:schemeClr val="dk1"/>
                </a:solidFill>
                <a:latin typeface="Calibri"/>
                <a:ea typeface="Calibri"/>
                <a:cs typeface="Calibri"/>
                <a:sym typeface="Calibri"/>
              </a:rPr>
              <a:t> </a:t>
            </a:r>
            <a:r>
              <a:rPr lang="en-US" sz="1200" u="sng" strike="noStrike">
                <a:solidFill>
                  <a:schemeClr val="dk1"/>
                </a:solidFill>
                <a:latin typeface="Calibri"/>
                <a:ea typeface="Calibri"/>
                <a:cs typeface="Calibri"/>
                <a:sym typeface="Calibri"/>
                <a:hlinkClick r:id="rId5"/>
              </a:rPr>
              <a:t>activist</a:t>
            </a:r>
            <a:r>
              <a:rPr lang="en-US" sz="1200">
                <a:solidFill>
                  <a:schemeClr val="dk1"/>
                </a:solidFill>
                <a:latin typeface="Calibri"/>
                <a:ea typeface="Calibri"/>
                <a:cs typeface="Calibri"/>
                <a:sym typeface="Calibri"/>
              </a:rPr>
              <a:t>. He spurred Native American studies in university curricula and is credited for helping to change US federal government Termination policies of Native American peoples and culture. Oakes led a 19-month occupation of </a:t>
            </a:r>
            <a:r>
              <a:rPr lang="en-US" sz="1200" u="sng" strike="noStrike">
                <a:solidFill>
                  <a:schemeClr val="dk1"/>
                </a:solidFill>
                <a:latin typeface="Calibri"/>
                <a:ea typeface="Calibri"/>
                <a:cs typeface="Calibri"/>
                <a:sym typeface="Calibri"/>
                <a:hlinkClick r:id="rId6"/>
              </a:rPr>
              <a:t>Alcatraz Island</a:t>
            </a:r>
            <a:r>
              <a:rPr lang="en-US" sz="1200">
                <a:solidFill>
                  <a:schemeClr val="dk1"/>
                </a:solidFill>
                <a:latin typeface="Calibri"/>
                <a:ea typeface="Calibri"/>
                <a:cs typeface="Calibri"/>
                <a:sym typeface="Calibri"/>
              </a:rPr>
              <a:t> with LaNada Means, approximately 50 California State University students, and 37 others.</a:t>
            </a:r>
            <a:r>
              <a:rPr baseline="30000" lang="en-US" sz="1200" u="sng" strike="noStrike">
                <a:solidFill>
                  <a:schemeClr val="dk1"/>
                </a:solidFill>
                <a:latin typeface="Calibri"/>
                <a:ea typeface="Calibri"/>
                <a:cs typeface="Calibri"/>
                <a:sym typeface="Calibri"/>
                <a:hlinkClick r:id="rId7"/>
              </a:rPr>
              <a:t>[2]</a:t>
            </a:r>
            <a:r>
              <a:rPr lang="en-US" sz="1200">
                <a:solidFill>
                  <a:schemeClr val="dk1"/>
                </a:solidFill>
                <a:latin typeface="Calibri"/>
                <a:ea typeface="Calibri"/>
                <a:cs typeface="Calibri"/>
                <a:sym typeface="Calibri"/>
              </a:rPr>
              <a:t> The </a:t>
            </a:r>
            <a:r>
              <a:rPr lang="en-US" sz="1200" u="sng" strike="noStrike">
                <a:solidFill>
                  <a:schemeClr val="dk1"/>
                </a:solidFill>
                <a:latin typeface="Calibri"/>
                <a:ea typeface="Calibri"/>
                <a:cs typeface="Calibri"/>
                <a:sym typeface="Calibri"/>
                <a:hlinkClick r:id="rId8"/>
              </a:rPr>
              <a:t>Occupation of Alcatraz</a:t>
            </a:r>
            <a:r>
              <a:rPr lang="en-US" sz="1200">
                <a:solidFill>
                  <a:schemeClr val="dk1"/>
                </a:solidFill>
                <a:latin typeface="Calibri"/>
                <a:ea typeface="Calibri"/>
                <a:cs typeface="Calibri"/>
                <a:sym typeface="Calibri"/>
              </a:rPr>
              <a:t> is credited for opening a rediscovered unity among all Native American tribes.</a:t>
            </a:r>
            <a:r>
              <a:rPr baseline="30000" lang="en-US" sz="1200" u="sng" strike="noStrike">
                <a:solidFill>
                  <a:schemeClr val="dk1"/>
                </a:solidFill>
                <a:latin typeface="Calibri"/>
                <a:ea typeface="Calibri"/>
                <a:cs typeface="Calibri"/>
                <a:sym typeface="Calibri"/>
                <a:hlinkClick r:id="rId9"/>
              </a:rPr>
              <a:t>[3]</a:t>
            </a:r>
            <a:r>
              <a:rPr baseline="30000" lang="en-US" sz="1200" u="none" strike="noStrike">
                <a:solidFill>
                  <a:schemeClr val="dk1"/>
                </a:solidFill>
                <a:latin typeface="Calibri"/>
                <a:ea typeface="Calibri"/>
                <a:cs typeface="Calibri"/>
                <a:sym typeface="Calibri"/>
              </a:rPr>
              <a:t> - wikipedia</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40" name="Google Shape;140;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1" name="Shape 21"/>
        <p:cNvGrpSpPr/>
        <p:nvPr/>
      </p:nvGrpSpPr>
      <p:grpSpPr>
        <a:xfrm>
          <a:off x="0" y="0"/>
          <a:ext cx="0" cy="0"/>
          <a:chOff x="0" y="0"/>
          <a:chExt cx="0" cy="0"/>
        </a:xfrm>
      </p:grpSpPr>
      <p:sp>
        <p:nvSpPr>
          <p:cNvPr id="22" name="Google Shape;22;p5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4" name="Google Shape;24;p5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5" name="Google Shape;25;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8" name="Shape 28"/>
        <p:cNvGrpSpPr/>
        <p:nvPr/>
      </p:nvGrpSpPr>
      <p:grpSpPr>
        <a:xfrm>
          <a:off x="0" y="0"/>
          <a:ext cx="0" cy="0"/>
          <a:chOff x="0" y="0"/>
          <a:chExt cx="0" cy="0"/>
        </a:xfrm>
      </p:grpSpPr>
      <p:sp>
        <p:nvSpPr>
          <p:cNvPr id="29" name="Google Shape;29;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2" name="Shape 32"/>
        <p:cNvGrpSpPr/>
        <p:nvPr/>
      </p:nvGrpSpPr>
      <p:grpSpPr>
        <a:xfrm>
          <a:off x="0" y="0"/>
          <a:ext cx="0" cy="0"/>
          <a:chOff x="0" y="0"/>
          <a:chExt cx="0" cy="0"/>
        </a:xfrm>
      </p:grpSpPr>
      <p:sp>
        <p:nvSpPr>
          <p:cNvPr id="33" name="Google Shape;33;p5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5" name="Google Shape;35;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8" name="Shape 38"/>
        <p:cNvGrpSpPr/>
        <p:nvPr/>
      </p:nvGrpSpPr>
      <p:grpSpPr>
        <a:xfrm>
          <a:off x="0" y="0"/>
          <a:ext cx="0" cy="0"/>
          <a:chOff x="0" y="0"/>
          <a:chExt cx="0" cy="0"/>
        </a:xfrm>
      </p:grpSpPr>
      <p:sp>
        <p:nvSpPr>
          <p:cNvPr id="39" name="Google Shape;39;p5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1" name="Google Shape;41;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4" name="Shape 44"/>
        <p:cNvGrpSpPr/>
        <p:nvPr/>
      </p:nvGrpSpPr>
      <p:grpSpPr>
        <a:xfrm>
          <a:off x="0" y="0"/>
          <a:ext cx="0" cy="0"/>
          <a:chOff x="0" y="0"/>
          <a:chExt cx="0" cy="0"/>
        </a:xfrm>
      </p:grpSpPr>
      <p:sp>
        <p:nvSpPr>
          <p:cNvPr id="45" name="Google Shape;45;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7" name="Google Shape;47;p5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8" name="Google Shape;48;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1" name="Shape 51"/>
        <p:cNvGrpSpPr/>
        <p:nvPr/>
      </p:nvGrpSpPr>
      <p:grpSpPr>
        <a:xfrm>
          <a:off x="0" y="0"/>
          <a:ext cx="0" cy="0"/>
          <a:chOff x="0" y="0"/>
          <a:chExt cx="0" cy="0"/>
        </a:xfrm>
      </p:grpSpPr>
      <p:sp>
        <p:nvSpPr>
          <p:cNvPr id="52" name="Google Shape;52;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5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4" name="Google Shape;54;p5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5" name="Google Shape;55;p5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6" name="Google Shape;56;p5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7" name="Google Shape;57;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0" name="Shape 60"/>
        <p:cNvGrpSpPr/>
        <p:nvPr/>
      </p:nvGrpSpPr>
      <p:grpSpPr>
        <a:xfrm>
          <a:off x="0" y="0"/>
          <a:ext cx="0" cy="0"/>
          <a:chOff x="0" y="0"/>
          <a:chExt cx="0" cy="0"/>
        </a:xfrm>
      </p:grpSpPr>
      <p:sp>
        <p:nvSpPr>
          <p:cNvPr id="61" name="Google Shape;61;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6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6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jpg"/><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hyperlink" Target="http://loneprairie.net/nodaplprotest-original.html#peaceful" TargetMode="External"/><Relationship Id="rId4" Type="http://schemas.openxmlformats.org/officeDocument/2006/relationships/hyperlink" Target="http://loneprairie.net/nodaplprotest-original.html#attack" TargetMode="External"/><Relationship Id="rId11" Type="http://schemas.openxmlformats.org/officeDocument/2006/relationships/hyperlink" Target="http://loneprairie.net/nodaplprotest-original.html#bridge" TargetMode="External"/><Relationship Id="rId10" Type="http://schemas.openxmlformats.org/officeDocument/2006/relationships/hyperlink" Target="http://loneprairie.net/nodaplprotest-original.html#environment" TargetMode="External"/><Relationship Id="rId9" Type="http://schemas.openxmlformats.org/officeDocument/2006/relationships/hyperlink" Target="http://loneprairie.net/nodaplprotest-original.html#envirogoal" TargetMode="External"/><Relationship Id="rId5" Type="http://schemas.openxmlformats.org/officeDocument/2006/relationships/hyperlink" Target="http://loneprairie.net/nodaplprotest-original.html#prodapl" TargetMode="External"/><Relationship Id="rId6" Type="http://schemas.openxmlformats.org/officeDocument/2006/relationships/hyperlink" Target="http://loneprairie.net/nodaplprotest-original.html#livefeed" TargetMode="External"/><Relationship Id="rId7" Type="http://schemas.openxmlformats.org/officeDocument/2006/relationships/hyperlink" Target="http://loneprairie.net/nodaplprotest-original.html#spin" TargetMode="External"/><Relationship Id="rId8" Type="http://schemas.openxmlformats.org/officeDocument/2006/relationships/hyperlink" Target="http://loneprairie.net/nodaplprotest-original.html#racis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3.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hyperlink" Target="http://loneprairie.net/nodaplprotest-original.html#outsiders" TargetMode="External"/><Relationship Id="rId4" Type="http://schemas.openxmlformats.org/officeDocument/2006/relationships/hyperlink" Target="http://loneprairie.net/nodaplprotest-original.html#ruffalo" TargetMode="External"/><Relationship Id="rId9" Type="http://schemas.openxmlformats.org/officeDocument/2006/relationships/hyperlink" Target="http://loneprairie.net/nodaplprotest-original.html#celebs" TargetMode="External"/><Relationship Id="rId5" Type="http://schemas.openxmlformats.org/officeDocument/2006/relationships/hyperlink" Target="http://loneprairie.net/nodaplprotest-original.html#chariton" TargetMode="External"/><Relationship Id="rId6" Type="http://schemas.openxmlformats.org/officeDocument/2006/relationships/hyperlink" Target="http://loneprairie.net/nodaplprotest-original.html#vssr" TargetMode="External"/><Relationship Id="rId7" Type="http://schemas.openxmlformats.org/officeDocument/2006/relationships/hyperlink" Target="http://loneprairie.net/nodaplprotest-original.html#blm" TargetMode="External"/><Relationship Id="rId8" Type="http://schemas.openxmlformats.org/officeDocument/2006/relationships/hyperlink" Target="http://loneprairie.net/nodaplprotest-original.html#scam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hyperlink" Target="https://bioneers.org/standingrock" TargetMode="External"/><Relationship Id="rId4" Type="http://schemas.openxmlformats.org/officeDocument/2006/relationships/hyperlink" Target="https://time.com/4548566/dakota-access-pipeline-standing-rock-sioux/" TargetMode="External"/><Relationship Id="rId5" Type="http://schemas.openxmlformats.org/officeDocument/2006/relationships/hyperlink" Target="https://time.com/4548566/dakota-access-pipeline-standing-rock-sioux/" TargetMode="External"/><Relationship Id="rId6" Type="http://schemas.openxmlformats.org/officeDocument/2006/relationships/hyperlink" Target="https://americanindian.si.edu/nk360/plains-treaties/dap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7.png"/><Relationship Id="rId4" Type="http://schemas.openxmlformats.org/officeDocument/2006/relationships/hyperlink" Target="https://definitions.uslegal.com/e/environmental-racis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hyperlink" Target="https://time.com/5812813/mashpee-wampanoag-revoking-reservation-stat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gsa.gov/buying-selling/government-property-for-sale-or-disposal/personal-property-for-reuse-sale/for-state-agencies-and-public-orgs/how-to-acquire-surplus-federal-personal-propert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8" name="Shape 88"/>
        <p:cNvGrpSpPr/>
        <p:nvPr/>
      </p:nvGrpSpPr>
      <p:grpSpPr>
        <a:xfrm>
          <a:off x="0" y="0"/>
          <a:ext cx="0" cy="0"/>
          <a:chOff x="0" y="0"/>
          <a:chExt cx="0" cy="0"/>
        </a:xfrm>
      </p:grpSpPr>
      <p:sp>
        <p:nvSpPr>
          <p:cNvPr id="89" name="Google Shape;89;p1"/>
          <p:cNvSpPr txBox="1"/>
          <p:nvPr>
            <p:ph type="title"/>
          </p:nvPr>
        </p:nvSpPr>
        <p:spPr>
          <a:xfrm>
            <a:off x="457200" y="274637"/>
            <a:ext cx="8229600" cy="187990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solidFill>
                  <a:schemeClr val="lt1"/>
                </a:solidFill>
              </a:rPr>
              <a:t>The Alcatraz Occupation:</a:t>
            </a:r>
            <a:br>
              <a:rPr lang="en-US">
                <a:solidFill>
                  <a:schemeClr val="lt1"/>
                </a:solidFill>
              </a:rPr>
            </a:br>
            <a:r>
              <a:rPr lang="en-US">
                <a:solidFill>
                  <a:schemeClr val="lt1"/>
                </a:solidFill>
              </a:rPr>
              <a:t> A Stand of Self - Determination</a:t>
            </a:r>
            <a:endParaRPr>
              <a:solidFill>
                <a:schemeClr val="lt1"/>
              </a:solidFill>
            </a:endParaRPr>
          </a:p>
        </p:txBody>
      </p:sp>
      <p:pic>
        <p:nvPicPr>
          <p:cNvPr descr="75513471_1213429418854141_8457280876340838400_o.jpg" id="90" name="Google Shape;90;p1"/>
          <p:cNvPicPr preferRelativeResize="0"/>
          <p:nvPr>
            <p:ph idx="1" type="body"/>
          </p:nvPr>
        </p:nvPicPr>
        <p:blipFill rotWithShape="1">
          <a:blip r:embed="rId3">
            <a:alphaModFix/>
          </a:blip>
          <a:srcRect b="7098" l="0" r="0" t="7098"/>
          <a:stretch/>
        </p:blipFill>
        <p:spPr>
          <a:xfrm>
            <a:off x="457200" y="2154238"/>
            <a:ext cx="8229600" cy="3971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descr="The_complete_Alcatraz_proclamation.jpg" id="150" name="Google Shape;150;p9"/>
          <p:cNvPicPr preferRelativeResize="0"/>
          <p:nvPr>
            <p:ph idx="1" type="body"/>
          </p:nvPr>
        </p:nvPicPr>
        <p:blipFill rotWithShape="1">
          <a:blip r:embed="rId3">
            <a:alphaModFix/>
          </a:blip>
          <a:srcRect b="26541" l="0" r="0" t="26541"/>
          <a:stretch/>
        </p:blipFill>
        <p:spPr>
          <a:xfrm>
            <a:off x="457200" y="1600200"/>
            <a:ext cx="8229600" cy="45259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155" name="Shape 155"/>
        <p:cNvGrpSpPr/>
        <p:nvPr/>
      </p:nvGrpSpPr>
      <p:grpSpPr>
        <a:xfrm>
          <a:off x="0" y="0"/>
          <a:ext cx="0" cy="0"/>
          <a:chOff x="0" y="0"/>
          <a:chExt cx="0" cy="0"/>
        </a:xfrm>
      </p:grpSpPr>
      <p:sp>
        <p:nvSpPr>
          <p:cNvPr id="156" name="Google Shape;15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Day 1: Proclamation</a:t>
            </a:r>
            <a:endParaRPr/>
          </a:p>
        </p:txBody>
      </p:sp>
      <p:sp>
        <p:nvSpPr>
          <p:cNvPr id="157" name="Google Shape;15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3200"/>
              <a:buChar char="•"/>
            </a:pPr>
            <a:r>
              <a:rPr lang="en-US"/>
              <a:t>The Proclamation</a:t>
            </a:r>
            <a:endParaRPr/>
          </a:p>
          <a:p>
            <a:pPr indent="-342900" lvl="0" marL="342900" rtl="0" algn="l">
              <a:lnSpc>
                <a:spcPct val="90000"/>
              </a:lnSpc>
              <a:spcBef>
                <a:spcPts val="640"/>
              </a:spcBef>
              <a:spcAft>
                <a:spcPts val="0"/>
              </a:spcAft>
              <a:buClr>
                <a:schemeClr val="dk1"/>
              </a:buClr>
              <a:buSzPts val="3200"/>
              <a:buChar char="•"/>
            </a:pPr>
            <a:r>
              <a:rPr i="1" lang="en-US"/>
              <a:t>Proclamation to the Great White Father and All His People</a:t>
            </a:r>
            <a:endParaRPr/>
          </a:p>
          <a:p>
            <a:pPr indent="-342900" lvl="0" marL="342900" rtl="0" algn="l">
              <a:lnSpc>
                <a:spcPct val="90000"/>
              </a:lnSpc>
              <a:spcBef>
                <a:spcPts val="640"/>
              </a:spcBef>
              <a:spcAft>
                <a:spcPts val="0"/>
              </a:spcAft>
              <a:buClr>
                <a:schemeClr val="dk1"/>
              </a:buClr>
              <a:buSzPts val="3200"/>
              <a:buChar char="•"/>
            </a:pPr>
            <a:r>
              <a:rPr lang="en-US"/>
              <a:t>We, the Native Americans, reclaim the land known as Alcatraz Island in the name of all American Indians by right of discovery</a:t>
            </a:r>
            <a:endParaRPr/>
          </a:p>
          <a:p>
            <a:pPr indent="-342900" lvl="0" marL="342900" rtl="0" algn="l">
              <a:lnSpc>
                <a:spcPct val="90000"/>
              </a:lnSpc>
              <a:spcBef>
                <a:spcPts val="640"/>
              </a:spcBef>
              <a:spcAft>
                <a:spcPts val="0"/>
              </a:spcAft>
              <a:buClr>
                <a:schemeClr val="dk1"/>
              </a:buClr>
              <a:buSzPts val="3200"/>
              <a:buChar char="•"/>
            </a:pPr>
            <a:r>
              <a:rPr lang="en-US"/>
              <a:t>We wish to be fair and honorable in our dealings with the Caucasian inhabitants of this land, and hereby offer the following treaty:</a:t>
            </a:r>
            <a:endParaRPr/>
          </a:p>
          <a:p>
            <a:pPr indent="0" lvl="0" marL="0" rtl="0" algn="l">
              <a:lnSpc>
                <a:spcPct val="90000"/>
              </a:lnSpc>
              <a:spcBef>
                <a:spcPts val="640"/>
              </a:spcBef>
              <a:spcAft>
                <a:spcPts val="0"/>
              </a:spcAft>
              <a:buClr>
                <a:schemeClr val="dk1"/>
              </a:buClr>
              <a:buSzPts val="3200"/>
              <a:buNone/>
            </a:pPr>
            <a:r>
              <a:t/>
            </a:r>
            <a:endParaRPr/>
          </a:p>
          <a:p>
            <a:pPr indent="0" lvl="0" marL="0" rtl="0" algn="l">
              <a:lnSpc>
                <a:spcPct val="90000"/>
              </a:lnSpc>
              <a:spcBef>
                <a:spcPts val="640"/>
              </a:spcBef>
              <a:spcAft>
                <a:spcPts val="0"/>
              </a:spcAft>
              <a:buClr>
                <a:schemeClr val="dk1"/>
              </a:buClr>
              <a:buSzPts val="32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EAD3"/>
        </a:solidFill>
      </p:bgPr>
    </p:bg>
    <p:spTree>
      <p:nvGrpSpPr>
        <p:cNvPr id="161" name="Shape 161"/>
        <p:cNvGrpSpPr/>
        <p:nvPr/>
      </p:nvGrpSpPr>
      <p:grpSpPr>
        <a:xfrm>
          <a:off x="0" y="0"/>
          <a:ext cx="0" cy="0"/>
          <a:chOff x="0" y="0"/>
          <a:chExt cx="0" cy="0"/>
        </a:xfrm>
      </p:grpSpPr>
      <p:sp>
        <p:nvSpPr>
          <p:cNvPr id="162" name="Google Shape;162;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63" name="Google Shape;163;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960"/>
              <a:buChar char="•"/>
            </a:pPr>
            <a:r>
              <a:rPr lang="en-US" sz="2960"/>
              <a:t>We will purchase said Alcatraz Island for twenty-four dollars ($24) in glass beads and red cloth, a precedent set by the white man's purchase of a similar island about 300 years ago </a:t>
            </a:r>
            <a:endParaRPr/>
          </a:p>
          <a:p>
            <a:pPr indent="-342900" lvl="0" marL="342900" rtl="0" algn="l">
              <a:lnSpc>
                <a:spcPct val="80000"/>
              </a:lnSpc>
              <a:spcBef>
                <a:spcPts val="592"/>
              </a:spcBef>
              <a:spcAft>
                <a:spcPts val="0"/>
              </a:spcAft>
              <a:buClr>
                <a:schemeClr val="dk1"/>
              </a:buClr>
              <a:buSzPts val="2960"/>
              <a:buChar char="•"/>
            </a:pPr>
            <a:r>
              <a:rPr lang="en-US" sz="2960"/>
              <a:t>We know that $24 in trade goods for these 16 acres is more than was paid when Manhattan Island was sold, but we know that land values have risen over the years </a:t>
            </a:r>
            <a:endParaRPr/>
          </a:p>
          <a:p>
            <a:pPr indent="-342900" lvl="0" marL="342900" rtl="0" algn="l">
              <a:lnSpc>
                <a:spcPct val="80000"/>
              </a:lnSpc>
              <a:spcBef>
                <a:spcPts val="592"/>
              </a:spcBef>
              <a:spcAft>
                <a:spcPts val="0"/>
              </a:spcAft>
              <a:buClr>
                <a:schemeClr val="dk1"/>
              </a:buClr>
              <a:buSzPts val="2960"/>
              <a:buChar char="•"/>
            </a:pPr>
            <a:r>
              <a:rPr lang="en-US" sz="2960"/>
              <a:t>Our offer of $1.24 per acre is greater than the 47¢ per acre that the white men are now paying the California Indians for their land </a:t>
            </a:r>
            <a:endParaRPr sz="296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167" name="Shape 167"/>
        <p:cNvGrpSpPr/>
        <p:nvPr/>
      </p:nvGrpSpPr>
      <p:grpSpPr>
        <a:xfrm>
          <a:off x="0" y="0"/>
          <a:ext cx="0" cy="0"/>
          <a:chOff x="0" y="0"/>
          <a:chExt cx="0" cy="0"/>
        </a:xfrm>
      </p:grpSpPr>
      <p:sp>
        <p:nvSpPr>
          <p:cNvPr id="168" name="Google Shape;168;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69" name="Google Shape;169;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We will give to the inhabitants of this island a portion of that land for their own, to be held in trust by the American Indian Affairs [sic] and by the bureau of Caucasian Affairs to hold in perpetuity—for as long as the sun shall rise and the rivers go down to the sea </a:t>
            </a:r>
            <a:endParaRPr/>
          </a:p>
          <a:p>
            <a:pPr indent="-342900" lvl="0" marL="342900" rtl="0" algn="l">
              <a:spcBef>
                <a:spcPts val="640"/>
              </a:spcBef>
              <a:spcAft>
                <a:spcPts val="0"/>
              </a:spcAft>
              <a:buClr>
                <a:schemeClr val="dk1"/>
              </a:buClr>
              <a:buSzPts val="3200"/>
              <a:buChar char="•"/>
            </a:pPr>
            <a:r>
              <a:rPr lang="en-US"/>
              <a:t>We will further guide the inhabitants in the proper way of living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173" name="Shape 173"/>
        <p:cNvGrpSpPr/>
        <p:nvPr/>
      </p:nvGrpSpPr>
      <p:grpSpPr>
        <a:xfrm>
          <a:off x="0" y="0"/>
          <a:ext cx="0" cy="0"/>
          <a:chOff x="0" y="0"/>
          <a:chExt cx="0" cy="0"/>
        </a:xfrm>
      </p:grpSpPr>
      <p:sp>
        <p:nvSpPr>
          <p:cNvPr id="174" name="Google Shape;174;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75" name="Google Shape;175;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We will offer them our religion, our education, our life-ways, in order to help them achieve our level of civilization and thus raise them and all their white brothers up from their savage and unhappy state </a:t>
            </a:r>
            <a:endParaRPr/>
          </a:p>
          <a:p>
            <a:pPr indent="-342900" lvl="0" marL="342900" rtl="0" algn="l">
              <a:spcBef>
                <a:spcPts val="640"/>
              </a:spcBef>
              <a:spcAft>
                <a:spcPts val="0"/>
              </a:spcAft>
              <a:buClr>
                <a:schemeClr val="dk1"/>
              </a:buClr>
              <a:buSzPts val="3200"/>
              <a:buChar char="•"/>
            </a:pPr>
            <a:r>
              <a:rPr lang="en-US"/>
              <a:t>We offer this treaty in good faith and wish to be fair and honorable in our dealings with all white men</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179" name="Shape 179"/>
        <p:cNvGrpSpPr/>
        <p:nvPr/>
      </p:nvGrpSpPr>
      <p:grpSpPr>
        <a:xfrm>
          <a:off x="0" y="0"/>
          <a:ext cx="0" cy="0"/>
          <a:chOff x="0" y="0"/>
          <a:chExt cx="0" cy="0"/>
        </a:xfrm>
      </p:grpSpPr>
      <p:sp>
        <p:nvSpPr>
          <p:cNvPr id="180" name="Google Shape;18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81" name="Google Shape;181;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3200"/>
              <a:buChar char="•"/>
            </a:pPr>
            <a:r>
              <a:rPr lang="en-US"/>
              <a:t>We feel that this so-called Alcatraz Island is more than suitable for an Indian Reservation, as determined by the white man's own standards. By this we mean that this place resembles most Indian reservations in that:</a:t>
            </a:r>
            <a:endParaRPr/>
          </a:p>
          <a:p>
            <a:pPr indent="0" lvl="0" marL="0" rtl="0" algn="l">
              <a:lnSpc>
                <a:spcPct val="90000"/>
              </a:lnSpc>
              <a:spcBef>
                <a:spcPts val="640"/>
              </a:spcBef>
              <a:spcAft>
                <a:spcPts val="0"/>
              </a:spcAft>
              <a:buClr>
                <a:schemeClr val="dk1"/>
              </a:buClr>
              <a:buSzPts val="3200"/>
              <a:buNone/>
            </a:pPr>
            <a:r>
              <a:rPr lang="en-US"/>
              <a:t>1. It is isolated from modern facilities, and without adequate means of transportation</a:t>
            </a:r>
            <a:endParaRPr/>
          </a:p>
          <a:p>
            <a:pPr indent="0" lvl="0" marL="0" rtl="0" algn="l">
              <a:lnSpc>
                <a:spcPct val="90000"/>
              </a:lnSpc>
              <a:spcBef>
                <a:spcPts val="640"/>
              </a:spcBef>
              <a:spcAft>
                <a:spcPts val="0"/>
              </a:spcAft>
              <a:buClr>
                <a:schemeClr val="dk1"/>
              </a:buClr>
              <a:buSzPts val="3200"/>
              <a:buNone/>
            </a:pPr>
            <a:r>
              <a:rPr lang="en-US"/>
              <a:t>2. It has no fresh running water</a:t>
            </a:r>
            <a:endParaRPr/>
          </a:p>
          <a:p>
            <a:pPr indent="0" lvl="0" marL="0" rtl="0" algn="l">
              <a:lnSpc>
                <a:spcPct val="90000"/>
              </a:lnSpc>
              <a:spcBef>
                <a:spcPts val="640"/>
              </a:spcBef>
              <a:spcAft>
                <a:spcPts val="0"/>
              </a:spcAft>
              <a:buClr>
                <a:schemeClr val="dk1"/>
              </a:buClr>
              <a:buSzPts val="3200"/>
              <a:buNone/>
            </a:pPr>
            <a:r>
              <a:rPr lang="en-US"/>
              <a:t>3. It has inadequate sanitation facilities</a:t>
            </a:r>
            <a:endParaRPr/>
          </a:p>
          <a:p>
            <a:pPr indent="-139700" lvl="0" marL="342900" rtl="0" algn="l">
              <a:lnSpc>
                <a:spcPct val="90000"/>
              </a:lnSpc>
              <a:spcBef>
                <a:spcPts val="640"/>
              </a:spcBef>
              <a:spcAft>
                <a:spcPts val="0"/>
              </a:spcAft>
              <a:buClr>
                <a:schemeClr val="dk1"/>
              </a:buClr>
              <a:buSzPts val="32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185" name="Shape 185"/>
        <p:cNvGrpSpPr/>
        <p:nvPr/>
      </p:nvGrpSpPr>
      <p:grpSpPr>
        <a:xfrm>
          <a:off x="0" y="0"/>
          <a:ext cx="0" cy="0"/>
          <a:chOff x="0" y="0"/>
          <a:chExt cx="0" cy="0"/>
        </a:xfrm>
      </p:grpSpPr>
      <p:sp>
        <p:nvSpPr>
          <p:cNvPr id="186" name="Google Shape;18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87" name="Google Shape;18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en-US"/>
              <a:t>4. There are no oil or mineral rights</a:t>
            </a:r>
            <a:endParaRPr/>
          </a:p>
          <a:p>
            <a:pPr indent="0" lvl="0" marL="0" rtl="0" algn="l">
              <a:spcBef>
                <a:spcPts val="640"/>
              </a:spcBef>
              <a:spcAft>
                <a:spcPts val="0"/>
              </a:spcAft>
              <a:buClr>
                <a:schemeClr val="dk1"/>
              </a:buClr>
              <a:buSzPts val="3200"/>
              <a:buNone/>
            </a:pPr>
            <a:r>
              <a:rPr lang="en-US"/>
              <a:t>5. There is no industry and so unemployment is very great</a:t>
            </a:r>
            <a:endParaRPr/>
          </a:p>
          <a:p>
            <a:pPr indent="0" lvl="0" marL="0" rtl="0" algn="l">
              <a:spcBef>
                <a:spcPts val="640"/>
              </a:spcBef>
              <a:spcAft>
                <a:spcPts val="0"/>
              </a:spcAft>
              <a:buClr>
                <a:schemeClr val="dk1"/>
              </a:buClr>
              <a:buSzPts val="3200"/>
              <a:buNone/>
            </a:pPr>
            <a:r>
              <a:rPr lang="en-US"/>
              <a:t>6. There are no health care facilities</a:t>
            </a:r>
            <a:endParaRPr/>
          </a:p>
          <a:p>
            <a:pPr indent="0" lvl="0" marL="0" rtl="0" algn="l">
              <a:spcBef>
                <a:spcPts val="640"/>
              </a:spcBef>
              <a:spcAft>
                <a:spcPts val="0"/>
              </a:spcAft>
              <a:buClr>
                <a:schemeClr val="dk1"/>
              </a:buClr>
              <a:buSzPts val="3200"/>
              <a:buNone/>
            </a:pPr>
            <a:r>
              <a:rPr lang="en-US"/>
              <a:t>7. The soil is rocky and non-productive; and the land does not support game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191" name="Shape 191"/>
        <p:cNvGrpSpPr/>
        <p:nvPr/>
      </p:nvGrpSpPr>
      <p:grpSpPr>
        <a:xfrm>
          <a:off x="0" y="0"/>
          <a:ext cx="0" cy="0"/>
          <a:chOff x="0" y="0"/>
          <a:chExt cx="0" cy="0"/>
        </a:xfrm>
      </p:grpSpPr>
      <p:sp>
        <p:nvSpPr>
          <p:cNvPr id="192" name="Google Shape;19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93" name="Google Shape;19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en-US"/>
              <a:t>8. There are no educational facilities</a:t>
            </a:r>
            <a:endParaRPr/>
          </a:p>
          <a:p>
            <a:pPr indent="0" lvl="0" marL="0" rtl="0" algn="l">
              <a:spcBef>
                <a:spcPts val="640"/>
              </a:spcBef>
              <a:spcAft>
                <a:spcPts val="0"/>
              </a:spcAft>
              <a:buClr>
                <a:schemeClr val="dk1"/>
              </a:buClr>
              <a:buSzPts val="3200"/>
              <a:buNone/>
            </a:pPr>
            <a:r>
              <a:rPr lang="en-US"/>
              <a:t>9. The population has always exceeded the land base</a:t>
            </a:r>
            <a:endParaRPr/>
          </a:p>
          <a:p>
            <a:pPr indent="0" lvl="0" marL="0" rtl="0" algn="l">
              <a:spcBef>
                <a:spcPts val="640"/>
              </a:spcBef>
              <a:spcAft>
                <a:spcPts val="0"/>
              </a:spcAft>
              <a:buClr>
                <a:schemeClr val="dk1"/>
              </a:buClr>
              <a:buSzPts val="3200"/>
              <a:buNone/>
            </a:pPr>
            <a:r>
              <a:rPr lang="en-US"/>
              <a:t>10. The population has always been held as prisoners and kept dependent upon others</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197" name="Shape 197"/>
        <p:cNvGrpSpPr/>
        <p:nvPr/>
      </p:nvGrpSpPr>
      <p:grpSpPr>
        <a:xfrm>
          <a:off x="0" y="0"/>
          <a:ext cx="0" cy="0"/>
          <a:chOff x="0" y="0"/>
          <a:chExt cx="0" cy="0"/>
        </a:xfrm>
      </p:grpSpPr>
      <p:sp>
        <p:nvSpPr>
          <p:cNvPr id="198" name="Google Shape;198;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99" name="Google Shape;199;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Further, it would be fitting and symbolic that ships from all over the world, entering the Golden Gate, would first see Indian land, and thus be reminded of the true history of this nation </a:t>
            </a:r>
            <a:endParaRPr/>
          </a:p>
          <a:p>
            <a:pPr indent="-342900" lvl="0" marL="342900" rtl="0" algn="l">
              <a:spcBef>
                <a:spcPts val="640"/>
              </a:spcBef>
              <a:spcAft>
                <a:spcPts val="0"/>
              </a:spcAft>
              <a:buClr>
                <a:schemeClr val="dk1"/>
              </a:buClr>
              <a:buSzPts val="3200"/>
              <a:buChar char="•"/>
            </a:pPr>
            <a:r>
              <a:rPr lang="en-US"/>
              <a:t>This tiny island would be a symbol of the great lands once ruled by free and noble Indians</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19"/>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Calibri"/>
              <a:buNone/>
            </a:pPr>
            <a:r>
              <a:rPr b="1" lang="en-US" sz="2400"/>
              <a:t>DAY 2:  </a:t>
            </a:r>
            <a:r>
              <a:rPr lang="en-US" sz="2400"/>
              <a:t>Why did the Occupation at Alcatraz occur?</a:t>
            </a:r>
            <a:endParaRPr sz="2400"/>
          </a:p>
          <a:p>
            <a:pPr indent="0" lvl="0" marL="0" rtl="0" algn="l">
              <a:spcBef>
                <a:spcPts val="320"/>
              </a:spcBef>
              <a:spcAft>
                <a:spcPts val="0"/>
              </a:spcAft>
              <a:buClr>
                <a:schemeClr val="dk1"/>
              </a:buClr>
              <a:buSzPts val="1600"/>
              <a:buFont typeface="Arial"/>
              <a:buNone/>
            </a:pPr>
            <a:r>
              <a:t/>
            </a:r>
            <a:endParaRPr sz="1600"/>
          </a:p>
        </p:txBody>
      </p:sp>
      <p:pic>
        <p:nvPicPr>
          <p:cNvPr descr="61139612_10157282180429700_4762736062562828288_n.jpg" id="206" name="Google Shape;206;p19"/>
          <p:cNvPicPr preferRelativeResize="0"/>
          <p:nvPr>
            <p:ph idx="1" type="body"/>
          </p:nvPr>
        </p:nvPicPr>
        <p:blipFill rotWithShape="1">
          <a:blip r:embed="rId3">
            <a:alphaModFix/>
          </a:blip>
          <a:srcRect b="0" l="13428" r="13428" t="0"/>
          <a:stretch/>
        </p:blipFill>
        <p:spPr>
          <a:xfrm>
            <a:off x="1082850" y="1174325"/>
            <a:ext cx="6958200" cy="553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Overview of the Week</a:t>
            </a:r>
            <a:endParaRPr/>
          </a:p>
        </p:txBody>
      </p:sp>
      <p:sp>
        <p:nvSpPr>
          <p:cNvPr id="96" name="Google Shape;96;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2400"/>
              <a:t>Day 1 - The 1969 Occupation of Alcatraz</a:t>
            </a:r>
            <a:endParaRPr sz="2400"/>
          </a:p>
          <a:p>
            <a:pPr indent="0" lvl="0" marL="0" rtl="0" algn="l">
              <a:spcBef>
                <a:spcPts val="640"/>
              </a:spcBef>
              <a:spcAft>
                <a:spcPts val="0"/>
              </a:spcAft>
              <a:buNone/>
            </a:pPr>
            <a:r>
              <a:t/>
            </a:r>
            <a:endParaRPr sz="2400"/>
          </a:p>
          <a:p>
            <a:pPr indent="0" lvl="0" marL="0" rtl="0" algn="l">
              <a:spcBef>
                <a:spcPts val="640"/>
              </a:spcBef>
              <a:spcAft>
                <a:spcPts val="0"/>
              </a:spcAft>
              <a:buNone/>
            </a:pPr>
            <a:r>
              <a:rPr lang="en-US" sz="2400"/>
              <a:t>Day 2 - Self Determination and The “Red Power”   Movement</a:t>
            </a:r>
            <a:endParaRPr sz="2400"/>
          </a:p>
          <a:p>
            <a:pPr indent="0" lvl="0" marL="0" rtl="0" algn="l">
              <a:spcBef>
                <a:spcPts val="640"/>
              </a:spcBef>
              <a:spcAft>
                <a:spcPts val="0"/>
              </a:spcAft>
              <a:buNone/>
            </a:pPr>
            <a:r>
              <a:t/>
            </a:r>
            <a:endParaRPr sz="2400"/>
          </a:p>
          <a:p>
            <a:pPr indent="0" lvl="0" marL="0" rtl="0" algn="l">
              <a:spcBef>
                <a:spcPts val="640"/>
              </a:spcBef>
              <a:spcAft>
                <a:spcPts val="0"/>
              </a:spcAft>
              <a:buNone/>
            </a:pPr>
            <a:r>
              <a:rPr lang="en-US" sz="2400"/>
              <a:t>Day 3 - Native Land Reform and the Dakota Access Pipeline</a:t>
            </a:r>
            <a:endParaRPr sz="2400"/>
          </a:p>
          <a:p>
            <a:pPr indent="0" lvl="0" marL="0" rtl="0" algn="l">
              <a:spcBef>
                <a:spcPts val="640"/>
              </a:spcBef>
              <a:spcAft>
                <a:spcPts val="0"/>
              </a:spcAft>
              <a:buNone/>
            </a:pPr>
            <a:r>
              <a:t/>
            </a:r>
            <a:endParaRPr sz="2400"/>
          </a:p>
          <a:p>
            <a:pPr indent="0" lvl="0" marL="0" rtl="0" algn="l">
              <a:spcBef>
                <a:spcPts val="640"/>
              </a:spcBef>
              <a:spcAft>
                <a:spcPts val="0"/>
              </a:spcAft>
              <a:buNone/>
            </a:pPr>
            <a:r>
              <a:rPr lang="en-US" sz="2400"/>
              <a:t>Day 4 - From Alcatraz to DAPL, Federal Policy Evolution</a:t>
            </a:r>
            <a:endParaRPr sz="2400"/>
          </a:p>
          <a:p>
            <a:pPr indent="0" lvl="0" marL="0" rtl="0" algn="l">
              <a:spcBef>
                <a:spcPts val="640"/>
              </a:spcBef>
              <a:spcAft>
                <a:spcPts val="0"/>
              </a:spcAft>
              <a:buNone/>
            </a:pPr>
            <a:r>
              <a:t/>
            </a:r>
            <a:endParaRPr sz="2400"/>
          </a:p>
          <a:p>
            <a:pPr indent="0" lvl="0" marL="0" rtl="0" algn="l">
              <a:spcBef>
                <a:spcPts val="640"/>
              </a:spcBef>
              <a:spcAft>
                <a:spcPts val="0"/>
              </a:spcAft>
              <a:buNone/>
            </a:pPr>
            <a:r>
              <a:rPr lang="en-US" sz="2400"/>
              <a:t>Day 5 - Outcomes, Big Picture, Putting It All Together</a:t>
            </a:r>
            <a:endParaRPr sz="2400"/>
          </a:p>
          <a:p>
            <a:pPr indent="-139700" lvl="0" marL="342900" rtl="0" algn="l">
              <a:spcBef>
                <a:spcPts val="640"/>
              </a:spcBef>
              <a:spcAft>
                <a:spcPts val="0"/>
              </a:spcAft>
              <a:buClr>
                <a:schemeClr val="dk1"/>
              </a:buClr>
              <a:buSzPts val="3200"/>
              <a:buNone/>
            </a:pPr>
            <a:r>
              <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g7f8bd739d1_1_12"/>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The Many Faces of The Occupation</a:t>
            </a:r>
            <a:endParaRPr/>
          </a:p>
        </p:txBody>
      </p:sp>
      <p:sp>
        <p:nvSpPr>
          <p:cNvPr id="213" name="Google Shape;213;g7f8bd739d1_1_12"/>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descr="1969 Occupation of Alcatraz and the Alcatraz Proclamation" id="214" name="Google Shape;214;g7f8bd739d1_1_12"/>
          <p:cNvPicPr preferRelativeResize="0"/>
          <p:nvPr/>
        </p:nvPicPr>
        <p:blipFill>
          <a:blip r:embed="rId3">
            <a:alphaModFix/>
          </a:blip>
          <a:stretch>
            <a:fillRect/>
          </a:stretch>
        </p:blipFill>
        <p:spPr>
          <a:xfrm>
            <a:off x="1968345" y="1319450"/>
            <a:ext cx="5207318" cy="4699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descr="DSC7019-800x534.jpg" id="220" name="Google Shape;220;p20"/>
          <p:cNvPicPr preferRelativeResize="0"/>
          <p:nvPr>
            <p:ph idx="4294967295" type="body"/>
          </p:nvPr>
        </p:nvPicPr>
        <p:blipFill rotWithShape="1">
          <a:blip r:embed="rId3">
            <a:alphaModFix/>
          </a:blip>
          <a:srcRect b="0" l="4861" r="4860" t="0"/>
          <a:stretch/>
        </p:blipFill>
        <p:spPr>
          <a:xfrm>
            <a:off x="606425" y="169863"/>
            <a:ext cx="7845425" cy="5800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pic>
        <p:nvPicPr>
          <p:cNvPr descr="DSC7202-800x534.jpg" id="226" name="Google Shape;226;p21"/>
          <p:cNvPicPr preferRelativeResize="0"/>
          <p:nvPr/>
        </p:nvPicPr>
        <p:blipFill rotWithShape="1">
          <a:blip r:embed="rId3">
            <a:alphaModFix/>
          </a:blip>
          <a:srcRect b="0" l="0" r="0" t="0"/>
          <a:stretch/>
        </p:blipFill>
        <p:spPr>
          <a:xfrm>
            <a:off x="409222" y="0"/>
            <a:ext cx="7817556" cy="5086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descr="The Kitchen on the Rock, pictured is Susan Tsosie (Hannan) and my mom Rosalie McKay-Want making preparations for the daily meals for our fellow occupiers.  My mom was a student at UC Berkeley at the time and i was going to school at Alameda HS across the bay.  We took time out of our lives to participate in the occupation. I lived on the Island for 9 months from Nov. 1969 to August 1970.   (photo courtesy of the Troy Johnson Collection)." id="231" name="Google Shape;231;p22"/>
          <p:cNvPicPr preferRelativeResize="0"/>
          <p:nvPr/>
        </p:nvPicPr>
        <p:blipFill>
          <a:blip r:embed="rId3">
            <a:alphaModFix/>
          </a:blip>
          <a:stretch>
            <a:fillRect/>
          </a:stretch>
        </p:blipFill>
        <p:spPr>
          <a:xfrm>
            <a:off x="4732425" y="3048050"/>
            <a:ext cx="4491800" cy="3339975"/>
          </a:xfrm>
          <a:prstGeom prst="rect">
            <a:avLst/>
          </a:prstGeom>
          <a:noFill/>
          <a:ln>
            <a:noFill/>
          </a:ln>
        </p:spPr>
      </p:pic>
      <p:pic>
        <p:nvPicPr>
          <p:cNvPr descr="All photos are the property of John Catelli photo taken January 1970 during the period of the Indian occupation. All Photo's by John Catelli except wedding pictures" id="232" name="Google Shape;232;p22"/>
          <p:cNvPicPr preferRelativeResize="0"/>
          <p:nvPr/>
        </p:nvPicPr>
        <p:blipFill>
          <a:blip r:embed="rId4">
            <a:alphaModFix/>
          </a:blip>
          <a:stretch>
            <a:fillRect/>
          </a:stretch>
        </p:blipFill>
        <p:spPr>
          <a:xfrm>
            <a:off x="0" y="737700"/>
            <a:ext cx="4632150" cy="5650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pic>
        <p:nvPicPr>
          <p:cNvPr descr="74424565_10156981445961859_4289617385951854592_n.jpg" id="238" name="Google Shape;238;p26"/>
          <p:cNvPicPr preferRelativeResize="0"/>
          <p:nvPr>
            <p:ph idx="4294967295" type="body"/>
          </p:nvPr>
        </p:nvPicPr>
        <p:blipFill rotWithShape="1">
          <a:blip r:embed="rId3">
            <a:alphaModFix/>
          </a:blip>
          <a:srcRect b="34532" l="0" r="0" t="34532"/>
          <a:stretch/>
        </p:blipFill>
        <p:spPr>
          <a:xfrm>
            <a:off x="130950" y="797450"/>
            <a:ext cx="8899500" cy="4894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pic>
        <p:nvPicPr>
          <p:cNvPr descr="43414394_10101868629847611_7684320637191454720_n.jpg" id="244" name="Google Shape;244;p27"/>
          <p:cNvPicPr preferRelativeResize="0"/>
          <p:nvPr>
            <p:ph idx="4294967295" type="body"/>
          </p:nvPr>
        </p:nvPicPr>
        <p:blipFill rotWithShape="1">
          <a:blip r:embed="rId3">
            <a:alphaModFix/>
          </a:blip>
          <a:srcRect b="5130" l="0" r="0" t="5131"/>
          <a:stretch/>
        </p:blipFill>
        <p:spPr>
          <a:xfrm>
            <a:off x="139550" y="373075"/>
            <a:ext cx="8831700" cy="5538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pic>
        <p:nvPicPr>
          <p:cNvPr descr="46516308_2073772576021369_3032339227003060224_n.jpg" id="250" name="Google Shape;250;p28"/>
          <p:cNvPicPr preferRelativeResize="0"/>
          <p:nvPr>
            <p:ph idx="4294967295" type="body"/>
          </p:nvPr>
        </p:nvPicPr>
        <p:blipFill rotWithShape="1">
          <a:blip r:embed="rId3">
            <a:alphaModFix/>
          </a:blip>
          <a:srcRect b="-7577" l="-28372" r="-195881" t="-7577"/>
          <a:stretch/>
        </p:blipFill>
        <p:spPr>
          <a:xfrm>
            <a:off x="-367650" y="0"/>
            <a:ext cx="9904500" cy="6858000"/>
          </a:xfrm>
          <a:prstGeom prst="rect">
            <a:avLst/>
          </a:prstGeom>
          <a:noFill/>
          <a:ln>
            <a:noFill/>
          </a:ln>
        </p:spPr>
      </p:pic>
      <p:pic>
        <p:nvPicPr>
          <p:cNvPr descr="Eldy with Peter and Veruschka Bratt, MainCell Block during the Indian Occupation, 1969.  It's amazing to me how Eldy, my mom, Beryl, Justine, Lanada, Eleanor, Lou Trudell and others were brave enough to bring their children to the occupation." id="251" name="Google Shape;251;p28"/>
          <p:cNvPicPr preferRelativeResize="0"/>
          <p:nvPr/>
        </p:nvPicPr>
        <p:blipFill>
          <a:blip r:embed="rId4">
            <a:alphaModFix/>
          </a:blip>
          <a:stretch>
            <a:fillRect/>
          </a:stretch>
        </p:blipFill>
        <p:spPr>
          <a:xfrm>
            <a:off x="4170950" y="521350"/>
            <a:ext cx="3669625" cy="5924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descr="78175863_2576897865735980_3650320952870305792_o.jpg" id="257" name="Google Shape;257;p30"/>
          <p:cNvPicPr preferRelativeResize="0"/>
          <p:nvPr>
            <p:ph idx="4294967295" type="body"/>
          </p:nvPr>
        </p:nvPicPr>
        <p:blipFill rotWithShape="1">
          <a:blip r:embed="rId3">
            <a:alphaModFix/>
          </a:blip>
          <a:srcRect b="36652" l="0" r="0" t="36652"/>
          <a:stretch/>
        </p:blipFill>
        <p:spPr>
          <a:xfrm>
            <a:off x="573650" y="996900"/>
            <a:ext cx="8229600" cy="4864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pic>
        <p:nvPicPr>
          <p:cNvPr descr="21762351_10155775736444524_6050873460588233343_o.jpg" id="263" name="Google Shape;263;p32"/>
          <p:cNvPicPr preferRelativeResize="0"/>
          <p:nvPr>
            <p:ph idx="4294967295" type="body"/>
          </p:nvPr>
        </p:nvPicPr>
        <p:blipFill rotWithShape="1">
          <a:blip r:embed="rId3">
            <a:alphaModFix/>
          </a:blip>
          <a:srcRect b="10244" l="0" r="0" t="10243"/>
          <a:stretch/>
        </p:blipFill>
        <p:spPr>
          <a:xfrm>
            <a:off x="381000" y="443088"/>
            <a:ext cx="8229600" cy="452596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pic>
        <p:nvPicPr>
          <p:cNvPr descr="16797629_10155133738851554_7862740665189684078_o.jpg" id="269" name="Google Shape;269;p33"/>
          <p:cNvPicPr preferRelativeResize="0"/>
          <p:nvPr>
            <p:ph idx="4294967295" type="body"/>
          </p:nvPr>
        </p:nvPicPr>
        <p:blipFill rotWithShape="1">
          <a:blip r:embed="rId3">
            <a:alphaModFix/>
          </a:blip>
          <a:srcRect b="8880" l="0" r="0" t="8881"/>
          <a:stretch/>
        </p:blipFill>
        <p:spPr>
          <a:xfrm>
            <a:off x="159500" y="199350"/>
            <a:ext cx="8831700" cy="6479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g7f8c893786_2_38"/>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Grading</a:t>
            </a:r>
            <a:endParaRPr/>
          </a:p>
        </p:txBody>
      </p:sp>
      <p:sp>
        <p:nvSpPr>
          <p:cNvPr id="103" name="Google Shape;103;g7f8c893786_2_38"/>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2400">
                <a:latin typeface="Arial"/>
                <a:ea typeface="Arial"/>
                <a:cs typeface="Arial"/>
                <a:sym typeface="Arial"/>
              </a:rPr>
              <a:t>Grading</a:t>
            </a:r>
            <a:endParaRPr b="1" sz="24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400">
                <a:latin typeface="Arial"/>
                <a:ea typeface="Arial"/>
                <a:cs typeface="Arial"/>
                <a:sym typeface="Arial"/>
              </a:rPr>
              <a:t>Grading Rubric: (120 total points)</a:t>
            </a:r>
            <a:endParaRPr sz="2400">
              <a:latin typeface="Arial"/>
              <a:ea typeface="Arial"/>
              <a:cs typeface="Arial"/>
              <a:sym typeface="Arial"/>
            </a:endParaRPr>
          </a:p>
          <a:p>
            <a:pPr indent="0" lvl="0" marL="0" rtl="0" algn="l">
              <a:lnSpc>
                <a:spcPct val="115000"/>
              </a:lnSpc>
              <a:spcBef>
                <a:spcPts val="0"/>
              </a:spcBef>
              <a:spcAft>
                <a:spcPts val="0"/>
              </a:spcAft>
              <a:buNone/>
            </a:pPr>
            <a:r>
              <a:t/>
            </a:r>
            <a:endParaRPr sz="2400">
              <a:latin typeface="Arial"/>
              <a:ea typeface="Arial"/>
              <a:cs typeface="Arial"/>
              <a:sym typeface="Arial"/>
            </a:endParaRPr>
          </a:p>
          <a:p>
            <a:pPr indent="-381000" lvl="0" marL="457200" rtl="0" algn="l">
              <a:lnSpc>
                <a:spcPct val="115000"/>
              </a:lnSpc>
              <a:spcBef>
                <a:spcPts val="0"/>
              </a:spcBef>
              <a:spcAft>
                <a:spcPts val="0"/>
              </a:spcAft>
              <a:buSzPts val="2400"/>
              <a:buFont typeface="Arial"/>
              <a:buChar char="•"/>
            </a:pPr>
            <a:r>
              <a:rPr lang="en-US" sz="2400">
                <a:latin typeface="Arial"/>
                <a:ea typeface="Arial"/>
                <a:cs typeface="Arial"/>
                <a:sym typeface="Arial"/>
              </a:rPr>
              <a:t>Homework (40 pts) - 4 assignments at 10 pts each</a:t>
            </a:r>
            <a:endParaRPr sz="2400">
              <a:latin typeface="Arial"/>
              <a:ea typeface="Arial"/>
              <a:cs typeface="Arial"/>
              <a:sym typeface="Arial"/>
            </a:endParaRPr>
          </a:p>
          <a:p>
            <a:pPr indent="-381000" lvl="0" marL="457200" rtl="0" algn="l">
              <a:lnSpc>
                <a:spcPct val="115000"/>
              </a:lnSpc>
              <a:spcBef>
                <a:spcPts val="0"/>
              </a:spcBef>
              <a:spcAft>
                <a:spcPts val="0"/>
              </a:spcAft>
              <a:buSzPts val="2400"/>
              <a:buFont typeface="Arial"/>
              <a:buChar char="•"/>
            </a:pPr>
            <a:r>
              <a:rPr lang="en-US" sz="2400">
                <a:latin typeface="Arial"/>
                <a:ea typeface="Arial"/>
                <a:cs typeface="Arial"/>
                <a:sym typeface="Arial"/>
              </a:rPr>
              <a:t>Participation/In Class Discussion (10 pts) 2 pts per day</a:t>
            </a:r>
            <a:endParaRPr sz="2400">
              <a:latin typeface="Arial"/>
              <a:ea typeface="Arial"/>
              <a:cs typeface="Arial"/>
              <a:sym typeface="Arial"/>
            </a:endParaRPr>
          </a:p>
          <a:p>
            <a:pPr indent="-381000" lvl="0" marL="457200" rtl="0" algn="l">
              <a:lnSpc>
                <a:spcPct val="115000"/>
              </a:lnSpc>
              <a:spcBef>
                <a:spcPts val="0"/>
              </a:spcBef>
              <a:spcAft>
                <a:spcPts val="0"/>
              </a:spcAft>
              <a:buSzPts val="2400"/>
              <a:buFont typeface="Arial"/>
              <a:buChar char="•"/>
            </a:pPr>
            <a:r>
              <a:rPr lang="en-US" sz="2400">
                <a:latin typeface="Arial"/>
                <a:ea typeface="Arial"/>
                <a:cs typeface="Arial"/>
                <a:sym typeface="Arial"/>
              </a:rPr>
              <a:t>Group Activity (10 pts) - all 5 days</a:t>
            </a:r>
            <a:endParaRPr sz="2400">
              <a:latin typeface="Arial"/>
              <a:ea typeface="Arial"/>
              <a:cs typeface="Arial"/>
              <a:sym typeface="Arial"/>
            </a:endParaRPr>
          </a:p>
          <a:p>
            <a:pPr indent="-381000" lvl="0" marL="457200" rtl="0" algn="l">
              <a:lnSpc>
                <a:spcPct val="115000"/>
              </a:lnSpc>
              <a:spcBef>
                <a:spcPts val="0"/>
              </a:spcBef>
              <a:spcAft>
                <a:spcPts val="0"/>
              </a:spcAft>
              <a:buSzPts val="2400"/>
              <a:buFont typeface="Arial"/>
              <a:buChar char="•"/>
            </a:pPr>
            <a:r>
              <a:rPr lang="en-US" sz="2400">
                <a:latin typeface="Arial"/>
                <a:ea typeface="Arial"/>
                <a:cs typeface="Arial"/>
                <a:sym typeface="Arial"/>
              </a:rPr>
              <a:t>Class Presentations (60pts) 2 at 10 points </a:t>
            </a:r>
            <a:endParaRPr sz="2400">
              <a:latin typeface="Arial"/>
              <a:ea typeface="Arial"/>
              <a:cs typeface="Arial"/>
              <a:sym typeface="Arial"/>
            </a:endParaRPr>
          </a:p>
          <a:p>
            <a:pPr indent="-381000" lvl="0" marL="457200" rtl="0" algn="l">
              <a:lnSpc>
                <a:spcPct val="115000"/>
              </a:lnSpc>
              <a:spcBef>
                <a:spcPts val="0"/>
              </a:spcBef>
              <a:spcAft>
                <a:spcPts val="0"/>
              </a:spcAft>
              <a:buSzPts val="2400"/>
              <a:buFont typeface="Arial"/>
              <a:buChar char="•"/>
            </a:pPr>
            <a:r>
              <a:rPr lang="en-US" sz="2400">
                <a:latin typeface="Arial"/>
                <a:ea typeface="Arial"/>
                <a:cs typeface="Arial"/>
                <a:sym typeface="Arial"/>
              </a:rPr>
              <a:t>Classroom Final (10) Pts</a:t>
            </a:r>
            <a:endParaRPr sz="24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pic>
        <p:nvPicPr>
          <p:cNvPr descr="78268062_10156981446791859_2968812533231648768_n.jpg" id="275" name="Google Shape;275;p34"/>
          <p:cNvPicPr preferRelativeResize="0"/>
          <p:nvPr>
            <p:ph idx="4294967295" type="body"/>
          </p:nvPr>
        </p:nvPicPr>
        <p:blipFill rotWithShape="1">
          <a:blip r:embed="rId3">
            <a:alphaModFix/>
          </a:blip>
          <a:srcRect b="29376" l="0" r="0" t="29376"/>
          <a:stretch/>
        </p:blipFill>
        <p:spPr>
          <a:xfrm>
            <a:off x="239225" y="239225"/>
            <a:ext cx="8712000" cy="6319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pic>
        <p:nvPicPr>
          <p:cNvPr descr="65275871_10214679120713982_475314783583731712_n.jpg" id="280" name="Google Shape;280;p35"/>
          <p:cNvPicPr preferRelativeResize="0"/>
          <p:nvPr>
            <p:ph idx="4294967295" type="body"/>
          </p:nvPr>
        </p:nvPicPr>
        <p:blipFill rotWithShape="1">
          <a:blip r:embed="rId3">
            <a:alphaModFix/>
          </a:blip>
          <a:srcRect b="16936" l="0" r="0" t="16936"/>
          <a:stretch/>
        </p:blipFill>
        <p:spPr>
          <a:xfrm>
            <a:off x="219300" y="219300"/>
            <a:ext cx="8712000" cy="6200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pic>
        <p:nvPicPr>
          <p:cNvPr descr="5840804e180000fb12310e4b.jpg" id="286" name="Google Shape;286;p37"/>
          <p:cNvPicPr preferRelativeResize="0"/>
          <p:nvPr>
            <p:ph idx="4294967295" type="body"/>
          </p:nvPr>
        </p:nvPicPr>
        <p:blipFill rotWithShape="1">
          <a:blip r:embed="rId3">
            <a:alphaModFix/>
          </a:blip>
          <a:srcRect b="17275" l="0" r="0" t="17275"/>
          <a:stretch/>
        </p:blipFill>
        <p:spPr>
          <a:xfrm>
            <a:off x="0" y="0"/>
            <a:ext cx="9144000"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g7f8bd739d1_1_45"/>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Homework</a:t>
            </a:r>
            <a:endParaRPr/>
          </a:p>
        </p:txBody>
      </p:sp>
      <p:sp>
        <p:nvSpPr>
          <p:cNvPr id="293" name="Google Shape;293;g7f8bd739d1_1_45"/>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3000"/>
              <a:t>Read Journal Article: The Historical Context of American Indian Problems</a:t>
            </a:r>
            <a:endParaRPr b="1" sz="3000"/>
          </a:p>
          <a:p>
            <a:pPr indent="0" lvl="0" marL="0" rtl="0" algn="ctr">
              <a:spcBef>
                <a:spcPts val="0"/>
              </a:spcBef>
              <a:spcAft>
                <a:spcPts val="0"/>
              </a:spcAft>
              <a:buClr>
                <a:schemeClr val="dk1"/>
              </a:buClr>
              <a:buFont typeface="Arial"/>
              <a:buNone/>
            </a:pPr>
            <a:r>
              <a:t/>
            </a:r>
            <a:endParaRPr b="1" sz="3000"/>
          </a:p>
          <a:p>
            <a:pPr indent="0" lvl="0" marL="0" rtl="0" algn="ctr">
              <a:spcBef>
                <a:spcPts val="0"/>
              </a:spcBef>
              <a:spcAft>
                <a:spcPts val="0"/>
              </a:spcAft>
              <a:buNone/>
            </a:pPr>
            <a:r>
              <a:rPr b="1" lang="en-US" sz="3000"/>
              <a:t>Write Essay:  (500 words) </a:t>
            </a:r>
            <a:r>
              <a:rPr b="1" i="1" lang="en-US" sz="3000"/>
              <a:t>summarize the historical context article in your own words</a:t>
            </a:r>
            <a:r>
              <a:rPr b="1" lang="en-US" sz="3000"/>
              <a:t>. </a:t>
            </a:r>
            <a:endParaRPr b="1" sz="3000"/>
          </a:p>
          <a:p>
            <a:pPr indent="0" lvl="0" marL="0" rtl="0" algn="ctr">
              <a:spcBef>
                <a:spcPts val="0"/>
              </a:spcBef>
              <a:spcAft>
                <a:spcPts val="0"/>
              </a:spcAft>
              <a:buNone/>
            </a:pPr>
            <a:r>
              <a:t/>
            </a:r>
            <a:endParaRPr b="1" sz="3000"/>
          </a:p>
          <a:p>
            <a:pPr indent="0" lvl="0" marL="0" rtl="0" algn="ctr">
              <a:spcBef>
                <a:spcPts val="0"/>
              </a:spcBef>
              <a:spcAft>
                <a:spcPts val="0"/>
              </a:spcAft>
              <a:buClr>
                <a:schemeClr val="dk1"/>
              </a:buClr>
              <a:buFont typeface="Arial"/>
              <a:buNone/>
            </a:pPr>
            <a:r>
              <a:rPr b="1" lang="en-US" sz="3000"/>
              <a:t>Hand in Homework at beginning of Class 3 </a:t>
            </a:r>
            <a:endParaRPr b="1" sz="3000"/>
          </a:p>
          <a:p>
            <a:pPr indent="0" lvl="0" marL="0" rtl="0" algn="l">
              <a:spcBef>
                <a:spcPts val="36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Calibri"/>
              <a:buNone/>
            </a:pPr>
            <a:r>
              <a:rPr lang="en-US" sz="4800"/>
              <a:t>Day 3</a:t>
            </a:r>
            <a:endParaRPr sz="4800"/>
          </a:p>
        </p:txBody>
      </p:sp>
      <p:sp>
        <p:nvSpPr>
          <p:cNvPr id="300" name="Google Shape;300;p3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
        <p:nvSpPr>
          <p:cNvPr id="301" name="Google Shape;301;p3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400"/>
              <a:buNone/>
            </a:pPr>
            <a:r>
              <a:rPr lang="en-US" sz="4800"/>
              <a:t>Native Land Reform and The Dakota Access Pipeline</a:t>
            </a:r>
            <a:endParaRPr sz="4800"/>
          </a:p>
        </p:txBody>
      </p:sp>
      <p:pic>
        <p:nvPicPr>
          <p:cNvPr descr="88d11525417e979982a00b8e36fe7cfb.jpg" id="302" name="Google Shape;302;p36"/>
          <p:cNvPicPr preferRelativeResize="0"/>
          <p:nvPr/>
        </p:nvPicPr>
        <p:blipFill rotWithShape="1">
          <a:blip r:embed="rId3">
            <a:alphaModFix/>
          </a:blip>
          <a:srcRect b="0" l="0" r="0" t="0"/>
          <a:stretch/>
        </p:blipFill>
        <p:spPr>
          <a:xfrm>
            <a:off x="3473450" y="312712"/>
            <a:ext cx="5314950" cy="623258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Common Truth/Anti Truth of NoDAPL</a:t>
            </a:r>
            <a:endParaRPr/>
          </a:p>
        </p:txBody>
      </p:sp>
      <p:sp>
        <p:nvSpPr>
          <p:cNvPr id="309" name="Google Shape;309;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457200" rtl="0" algn="l">
              <a:lnSpc>
                <a:spcPct val="115000"/>
              </a:lnSpc>
              <a:spcBef>
                <a:spcPts val="0"/>
              </a:spcBef>
              <a:spcAft>
                <a:spcPts val="0"/>
              </a:spcAft>
              <a:buClr>
                <a:srgbClr val="FE696B"/>
              </a:buClr>
              <a:buSzPts val="1800"/>
              <a:buFont typeface="Times New Roman"/>
              <a:buChar char="●"/>
            </a:pPr>
            <a:r>
              <a:rPr lang="en-US" sz="1800">
                <a:solidFill>
                  <a:srgbClr val="FE696B"/>
                </a:solidFill>
                <a:highlight>
                  <a:srgbClr val="FFFFFF"/>
                </a:highlight>
                <a:uFill>
                  <a:noFill/>
                </a:uFill>
                <a:latin typeface="Times New Roman"/>
                <a:ea typeface="Times New Roman"/>
                <a:cs typeface="Times New Roman"/>
                <a:sym typeface="Times New Roman"/>
                <a:hlinkClick r:id="rId3"/>
              </a:rPr>
              <a:t>It was a peaceful protest.</a:t>
            </a:r>
            <a:r>
              <a:rPr lang="en-US" sz="1800">
                <a:solidFill>
                  <a:srgbClr val="FE696B"/>
                </a:solidFill>
                <a:highlight>
                  <a:srgbClr val="FFFFFF"/>
                </a:highlight>
                <a:latin typeface="Times New Roman"/>
                <a:ea typeface="Times New Roman"/>
                <a:cs typeface="Times New Roman"/>
                <a:sym typeface="Times New Roman"/>
              </a:rPr>
              <a:t> It was a non - peaceful protest.</a:t>
            </a:r>
            <a:endParaRPr sz="1800">
              <a:solidFill>
                <a:srgbClr val="FE696B"/>
              </a:solidFill>
              <a:highlight>
                <a:srgbClr val="FFFFFF"/>
              </a:highlight>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555555"/>
              </a:buClr>
              <a:buSzPts val="1800"/>
              <a:buFont typeface="Times New Roman"/>
              <a:buChar char="●"/>
            </a:pPr>
            <a:r>
              <a:rPr lang="en-US" sz="1800">
                <a:solidFill>
                  <a:srgbClr val="FE696B"/>
                </a:solidFill>
                <a:highlight>
                  <a:srgbClr val="FFFFFF"/>
                </a:highlight>
                <a:uFill>
                  <a:noFill/>
                </a:uFill>
                <a:latin typeface="Times New Roman"/>
                <a:ea typeface="Times New Roman"/>
                <a:cs typeface="Times New Roman"/>
                <a:sym typeface="Times New Roman"/>
                <a:hlinkClick r:id="rId4"/>
              </a:rPr>
              <a:t>The police attacked protesters.</a:t>
            </a:r>
            <a:r>
              <a:rPr lang="en-US" sz="1800">
                <a:solidFill>
                  <a:srgbClr val="FE696B"/>
                </a:solidFill>
                <a:highlight>
                  <a:srgbClr val="FFFFFF"/>
                </a:highlight>
                <a:latin typeface="Times New Roman"/>
                <a:ea typeface="Times New Roman"/>
                <a:cs typeface="Times New Roman"/>
                <a:sym typeface="Times New Roman"/>
              </a:rPr>
              <a:t> The protestors attacked police</a:t>
            </a:r>
            <a:endParaRPr sz="1800">
              <a:solidFill>
                <a:srgbClr val="FE696B"/>
              </a:solidFill>
              <a:highlight>
                <a:srgbClr val="FFFFFF"/>
              </a:highlight>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555555"/>
              </a:buClr>
              <a:buSzPts val="1800"/>
              <a:buFont typeface="Times New Roman"/>
              <a:buChar char="●"/>
            </a:pPr>
            <a:r>
              <a:rPr lang="en-US" sz="1800">
                <a:solidFill>
                  <a:srgbClr val="FE696B"/>
                </a:solidFill>
                <a:highlight>
                  <a:srgbClr val="FFFFFF"/>
                </a:highlight>
                <a:uFill>
                  <a:noFill/>
                </a:uFill>
                <a:latin typeface="Times New Roman"/>
                <a:ea typeface="Times New Roman"/>
                <a:cs typeface="Times New Roman"/>
                <a:sym typeface="Times New Roman"/>
                <a:hlinkClick r:id="rId5"/>
              </a:rPr>
              <a:t>People who supported the police were pro-pipeline</a:t>
            </a:r>
            <a:r>
              <a:rPr lang="en-US" sz="1800">
                <a:solidFill>
                  <a:srgbClr val="FE696B"/>
                </a:solidFill>
                <a:highlight>
                  <a:srgbClr val="FFFFFF"/>
                </a:highlight>
                <a:latin typeface="Times New Roman"/>
                <a:ea typeface="Times New Roman"/>
                <a:cs typeface="Times New Roman"/>
                <a:sym typeface="Times New Roman"/>
              </a:rPr>
              <a:t>/against pipeline</a:t>
            </a:r>
            <a:endParaRPr sz="1800">
              <a:solidFill>
                <a:srgbClr val="FE696B"/>
              </a:solidFill>
              <a:highlight>
                <a:srgbClr val="FFFFFF"/>
              </a:highlight>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555555"/>
              </a:buClr>
              <a:buSzPts val="1800"/>
              <a:buFont typeface="Times New Roman"/>
              <a:buChar char="●"/>
            </a:pPr>
            <a:r>
              <a:rPr lang="en-US" sz="1800">
                <a:solidFill>
                  <a:srgbClr val="FE696B"/>
                </a:solidFill>
                <a:highlight>
                  <a:srgbClr val="FFFFFF"/>
                </a:highlight>
                <a:uFill>
                  <a:noFill/>
                </a:uFill>
                <a:latin typeface="Times New Roman"/>
                <a:ea typeface="Times New Roman"/>
                <a:cs typeface="Times New Roman"/>
                <a:sym typeface="Times New Roman"/>
                <a:hlinkClick r:id="rId6"/>
              </a:rPr>
              <a:t>What I saw on the live feed video was true</a:t>
            </a:r>
            <a:r>
              <a:rPr lang="en-US" sz="1800">
                <a:solidFill>
                  <a:srgbClr val="FE696B"/>
                </a:solidFill>
                <a:highlight>
                  <a:srgbClr val="FFFFFF"/>
                </a:highlight>
                <a:latin typeface="Times New Roman"/>
                <a:ea typeface="Times New Roman"/>
                <a:cs typeface="Times New Roman"/>
                <a:sym typeface="Times New Roman"/>
              </a:rPr>
              <a:t>/false.</a:t>
            </a:r>
            <a:endParaRPr sz="1800">
              <a:solidFill>
                <a:srgbClr val="FE696B"/>
              </a:solidFill>
              <a:highlight>
                <a:srgbClr val="FFFFFF"/>
              </a:highlight>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555555"/>
              </a:buClr>
              <a:buSzPts val="1800"/>
              <a:buFont typeface="Times New Roman"/>
              <a:buChar char="●"/>
            </a:pPr>
            <a:r>
              <a:rPr lang="en-US" sz="1800">
                <a:solidFill>
                  <a:srgbClr val="FE696B"/>
                </a:solidFill>
                <a:highlight>
                  <a:srgbClr val="FFFFFF"/>
                </a:highlight>
                <a:uFill>
                  <a:noFill/>
                </a:uFill>
                <a:latin typeface="Times New Roman"/>
                <a:ea typeface="Times New Roman"/>
                <a:cs typeface="Times New Roman"/>
                <a:sym typeface="Times New Roman"/>
                <a:hlinkClick r:id="rId7"/>
              </a:rPr>
              <a:t>What I read or heard on social media was true; there was no PR spin</a:t>
            </a:r>
            <a:r>
              <a:rPr lang="en-US" sz="1800">
                <a:solidFill>
                  <a:srgbClr val="FE696B"/>
                </a:solidFill>
                <a:highlight>
                  <a:srgbClr val="FFFFFF"/>
                </a:highlight>
                <a:latin typeface="Times New Roman"/>
                <a:ea typeface="Times New Roman"/>
                <a:cs typeface="Times New Roman"/>
                <a:sym typeface="Times New Roman"/>
              </a:rPr>
              <a:t>/there was a PR spin</a:t>
            </a:r>
            <a:endParaRPr sz="1800">
              <a:solidFill>
                <a:srgbClr val="FE696B"/>
              </a:solidFill>
              <a:highlight>
                <a:srgbClr val="FFFFFF"/>
              </a:highlight>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555555"/>
              </a:buClr>
              <a:buSzPts val="1800"/>
              <a:buFont typeface="Times New Roman"/>
              <a:buChar char="●"/>
            </a:pPr>
            <a:r>
              <a:rPr lang="en-US" sz="1800">
                <a:solidFill>
                  <a:srgbClr val="FE696B"/>
                </a:solidFill>
                <a:highlight>
                  <a:srgbClr val="FFFFFF"/>
                </a:highlight>
                <a:uFill>
                  <a:noFill/>
                </a:uFill>
                <a:latin typeface="Times New Roman"/>
                <a:ea typeface="Times New Roman"/>
                <a:cs typeface="Times New Roman"/>
                <a:sym typeface="Times New Roman"/>
                <a:hlinkClick r:id="rId8"/>
              </a:rPr>
              <a:t>This was pure racism, from pipeline route to local reactions</a:t>
            </a:r>
            <a:r>
              <a:rPr lang="en-US" sz="1800">
                <a:solidFill>
                  <a:srgbClr val="FE696B"/>
                </a:solidFill>
                <a:highlight>
                  <a:srgbClr val="FFFFFF"/>
                </a:highlight>
                <a:latin typeface="Times New Roman"/>
                <a:ea typeface="Times New Roman"/>
                <a:cs typeface="Times New Roman"/>
                <a:sym typeface="Times New Roman"/>
              </a:rPr>
              <a:t>/this was not pure racism from pipeline route to local reactions</a:t>
            </a:r>
            <a:endParaRPr sz="1800">
              <a:solidFill>
                <a:srgbClr val="FE696B"/>
              </a:solidFill>
              <a:highlight>
                <a:srgbClr val="FFFFFF"/>
              </a:highlight>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555555"/>
              </a:buClr>
              <a:buSzPts val="1800"/>
              <a:buFont typeface="Times New Roman"/>
              <a:buChar char="●"/>
            </a:pPr>
            <a:r>
              <a:rPr lang="en-US" sz="1800">
                <a:solidFill>
                  <a:srgbClr val="FE696B"/>
                </a:solidFill>
                <a:highlight>
                  <a:srgbClr val="FFFFFF"/>
                </a:highlight>
                <a:uFill>
                  <a:noFill/>
                </a:uFill>
                <a:latin typeface="Times New Roman"/>
                <a:ea typeface="Times New Roman"/>
                <a:cs typeface="Times New Roman"/>
                <a:sym typeface="Times New Roman"/>
                <a:hlinkClick r:id="rId9"/>
              </a:rPr>
              <a:t>This protest was solely about saving the environment and protecting water</a:t>
            </a:r>
            <a:r>
              <a:rPr lang="en-US" sz="1800">
                <a:solidFill>
                  <a:srgbClr val="FE696B"/>
                </a:solidFill>
                <a:highlight>
                  <a:srgbClr val="FFFFFF"/>
                </a:highlight>
                <a:latin typeface="Times New Roman"/>
                <a:ea typeface="Times New Roman"/>
                <a:cs typeface="Times New Roman"/>
                <a:sym typeface="Times New Roman"/>
              </a:rPr>
              <a:t>/ this protest was not abou saving the environment and protecting water</a:t>
            </a:r>
            <a:endParaRPr sz="1800">
              <a:solidFill>
                <a:srgbClr val="FE696B"/>
              </a:solidFill>
              <a:highlight>
                <a:srgbClr val="FFFFFF"/>
              </a:highlight>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555555"/>
              </a:buClr>
              <a:buSzPts val="1800"/>
              <a:buFont typeface="Times New Roman"/>
              <a:buChar char="●"/>
            </a:pPr>
            <a:r>
              <a:rPr lang="en-US" sz="1800">
                <a:solidFill>
                  <a:srgbClr val="FE696B"/>
                </a:solidFill>
                <a:highlight>
                  <a:srgbClr val="FFFFFF"/>
                </a:highlight>
                <a:uFill>
                  <a:noFill/>
                </a:uFill>
                <a:latin typeface="Times New Roman"/>
                <a:ea typeface="Times New Roman"/>
                <a:cs typeface="Times New Roman"/>
                <a:sym typeface="Times New Roman"/>
                <a:hlinkClick r:id="rId10"/>
              </a:rPr>
              <a:t>This was an environmentally friendly protest</a:t>
            </a:r>
            <a:r>
              <a:rPr lang="en-US" sz="1800">
                <a:solidFill>
                  <a:srgbClr val="FE696B"/>
                </a:solidFill>
                <a:highlight>
                  <a:srgbClr val="FFFFFF"/>
                </a:highlight>
                <a:latin typeface="Times New Roman"/>
                <a:ea typeface="Times New Roman"/>
                <a:cs typeface="Times New Roman"/>
                <a:sym typeface="Times New Roman"/>
              </a:rPr>
              <a:t>/ this was not an environementally friendly protest</a:t>
            </a:r>
            <a:endParaRPr sz="1800">
              <a:solidFill>
                <a:srgbClr val="FE696B"/>
              </a:solidFill>
              <a:highlight>
                <a:srgbClr val="FFFFFF"/>
              </a:highlight>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555555"/>
              </a:buClr>
              <a:buSzPts val="1800"/>
              <a:buFont typeface="Times New Roman"/>
              <a:buChar char="●"/>
            </a:pPr>
            <a:r>
              <a:rPr lang="en-US" sz="1800">
                <a:solidFill>
                  <a:srgbClr val="FE696B"/>
                </a:solidFill>
                <a:highlight>
                  <a:srgbClr val="FFFFFF"/>
                </a:highlight>
                <a:uFill>
                  <a:noFill/>
                </a:uFill>
                <a:latin typeface="Times New Roman"/>
                <a:ea typeface="Times New Roman"/>
                <a:cs typeface="Times New Roman"/>
                <a:sym typeface="Times New Roman"/>
                <a:hlinkClick r:id="rId11"/>
              </a:rPr>
              <a:t>By blocking that bridge, the police cut protesters off from everything</a:t>
            </a:r>
            <a:r>
              <a:rPr lang="en-US" sz="1800">
                <a:solidFill>
                  <a:srgbClr val="FE696B"/>
                </a:solidFill>
                <a:highlight>
                  <a:srgbClr val="FFFFFF"/>
                </a:highlight>
                <a:latin typeface="Times New Roman"/>
                <a:ea typeface="Times New Roman"/>
                <a:cs typeface="Times New Roman"/>
                <a:sym typeface="Times New Roman"/>
              </a:rPr>
              <a:t>/ the police did not cut off everything</a:t>
            </a:r>
            <a:endParaRPr sz="1800">
              <a:solidFill>
                <a:srgbClr val="FE696B"/>
              </a:solidFill>
              <a:highlight>
                <a:srgbClr val="FFFFFF"/>
              </a:highlight>
              <a:latin typeface="Times New Roman"/>
              <a:ea typeface="Times New Roman"/>
              <a:cs typeface="Times New Roman"/>
              <a:sym typeface="Times New Roman"/>
            </a:endParaRPr>
          </a:p>
          <a:p>
            <a:pPr indent="0" lvl="0" marL="457200" rtl="0" algn="l">
              <a:lnSpc>
                <a:spcPct val="115000"/>
              </a:lnSpc>
              <a:spcBef>
                <a:spcPts val="800"/>
              </a:spcBef>
              <a:spcAft>
                <a:spcPts val="800"/>
              </a:spcAft>
              <a:buNone/>
            </a:pPr>
            <a:r>
              <a:t/>
            </a:r>
            <a:endParaRPr sz="1800">
              <a:solidFill>
                <a:srgbClr val="FE696B"/>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41"/>
          <p:cNvSpPr txBox="1"/>
          <p:nvPr>
            <p:ph type="title"/>
          </p:nvPr>
        </p:nvSpPr>
        <p:spPr>
          <a:xfrm>
            <a:off x="457200" y="274645"/>
            <a:ext cx="3276600" cy="682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Calibri"/>
              <a:buNone/>
            </a:pPr>
            <a:r>
              <a:rPr lang="en-US"/>
              <a:t> </a:t>
            </a:r>
            <a:endParaRPr/>
          </a:p>
        </p:txBody>
      </p:sp>
      <p:pic>
        <p:nvPicPr>
          <p:cNvPr id="315" name="Google Shape;315;p41"/>
          <p:cNvPicPr preferRelativeResize="0"/>
          <p:nvPr/>
        </p:nvPicPr>
        <p:blipFill rotWithShape="1">
          <a:blip r:embed="rId3">
            <a:alphaModFix/>
          </a:blip>
          <a:srcRect b="0" l="0" r="0" t="0"/>
          <a:stretch/>
        </p:blipFill>
        <p:spPr>
          <a:xfrm>
            <a:off x="2933700" y="2184400"/>
            <a:ext cx="3276600" cy="2476500"/>
          </a:xfrm>
          <a:prstGeom prst="rect">
            <a:avLst/>
          </a:prstGeom>
          <a:noFill/>
          <a:ln>
            <a:noFill/>
          </a:ln>
        </p:spPr>
      </p:pic>
      <p:pic>
        <p:nvPicPr>
          <p:cNvPr id="316" name="Google Shape;316;p41"/>
          <p:cNvPicPr preferRelativeResize="0"/>
          <p:nvPr/>
        </p:nvPicPr>
        <p:blipFill rotWithShape="1">
          <a:blip r:embed="rId3">
            <a:alphaModFix/>
          </a:blip>
          <a:srcRect b="0" l="0" r="0" t="0"/>
          <a:stretch/>
        </p:blipFill>
        <p:spPr>
          <a:xfrm>
            <a:off x="2933700" y="2184400"/>
            <a:ext cx="3276600" cy="2476500"/>
          </a:xfrm>
          <a:prstGeom prst="rect">
            <a:avLst/>
          </a:prstGeom>
          <a:noFill/>
          <a:ln>
            <a:noFill/>
          </a:ln>
        </p:spPr>
      </p:pic>
      <p:pic>
        <p:nvPicPr>
          <p:cNvPr id="317" name="Google Shape;317;p41"/>
          <p:cNvPicPr preferRelativeResize="0"/>
          <p:nvPr/>
        </p:nvPicPr>
        <p:blipFill rotWithShape="1">
          <a:blip r:embed="rId4">
            <a:alphaModFix/>
          </a:blip>
          <a:srcRect b="0" l="0" r="0" t="0"/>
          <a:stretch/>
        </p:blipFill>
        <p:spPr>
          <a:xfrm>
            <a:off x="1315750" y="129588"/>
            <a:ext cx="6754800" cy="65988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g7f8c893786_1_1"/>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What are the Truths/Anti Truths?</a:t>
            </a:r>
            <a:endParaRPr/>
          </a:p>
        </p:txBody>
      </p:sp>
      <p:sp>
        <p:nvSpPr>
          <p:cNvPr id="324" name="Google Shape;324;g7f8c893786_1_1"/>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lnSpc>
                <a:spcPct val="110000"/>
              </a:lnSpc>
              <a:spcBef>
                <a:spcPts val="800"/>
              </a:spcBef>
              <a:spcAft>
                <a:spcPts val="0"/>
              </a:spcAft>
              <a:buNone/>
            </a:pPr>
            <a:r>
              <a:rPr lang="en-US" sz="1500">
                <a:solidFill>
                  <a:srgbClr val="1A1A1A"/>
                </a:solidFill>
                <a:highlight>
                  <a:srgbClr val="F0F0F0"/>
                </a:highlight>
                <a:latin typeface="Arial"/>
                <a:ea typeface="Arial"/>
                <a:cs typeface="Arial"/>
                <a:sym typeface="Arial"/>
              </a:rPr>
              <a:t>C</a:t>
            </a:r>
            <a:r>
              <a:rPr lang="en-US" sz="1800">
                <a:solidFill>
                  <a:srgbClr val="1A1A1A"/>
                </a:solidFill>
                <a:highlight>
                  <a:srgbClr val="F0F0F0"/>
                </a:highlight>
                <a:latin typeface="Arial"/>
                <a:ea typeface="Arial"/>
                <a:cs typeface="Arial"/>
                <a:sym typeface="Arial"/>
              </a:rPr>
              <a:t>elebrities And Scammers Used The NoDAPL Protest For Their Own Ends</a:t>
            </a:r>
            <a:endParaRPr sz="1800">
              <a:solidFill>
                <a:srgbClr val="1A1A1A"/>
              </a:solidFill>
              <a:highlight>
                <a:srgbClr val="F0F0F0"/>
              </a:highlight>
              <a:latin typeface="Arial"/>
              <a:ea typeface="Arial"/>
              <a:cs typeface="Arial"/>
              <a:sym typeface="Arial"/>
            </a:endParaRPr>
          </a:p>
          <a:p>
            <a:pPr indent="-342900" lvl="0" marL="457200" rtl="0" algn="l">
              <a:lnSpc>
                <a:spcPct val="115000"/>
              </a:lnSpc>
              <a:spcBef>
                <a:spcPts val="800"/>
              </a:spcBef>
              <a:spcAft>
                <a:spcPts val="0"/>
              </a:spcAft>
              <a:buClr>
                <a:srgbClr val="555555"/>
              </a:buClr>
              <a:buSzPts val="1800"/>
              <a:buFont typeface="Times New Roman"/>
              <a:buChar char="●"/>
            </a:pPr>
            <a:r>
              <a:rPr lang="en-US" sz="1800">
                <a:solidFill>
                  <a:srgbClr val="FE696B"/>
                </a:solidFill>
                <a:highlight>
                  <a:srgbClr val="FFFFFF"/>
                </a:highlight>
                <a:uFill>
                  <a:noFill/>
                </a:uFill>
                <a:latin typeface="Times New Roman"/>
                <a:ea typeface="Times New Roman"/>
                <a:cs typeface="Times New Roman"/>
                <a:sym typeface="Times New Roman"/>
                <a:hlinkClick r:id="rId3"/>
              </a:rPr>
              <a:t>Rich outsiders who come in and fracture a community.</a:t>
            </a:r>
            <a:endParaRPr sz="1800">
              <a:solidFill>
                <a:srgbClr val="FE696B"/>
              </a:solidFill>
              <a:highlight>
                <a:srgbClr val="FFFFFF"/>
              </a:highlight>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555555"/>
              </a:buClr>
              <a:buSzPts val="1800"/>
              <a:buFont typeface="Times New Roman"/>
              <a:buChar char="●"/>
            </a:pPr>
            <a:r>
              <a:rPr lang="en-US" sz="1800">
                <a:solidFill>
                  <a:srgbClr val="FE696B"/>
                </a:solidFill>
                <a:highlight>
                  <a:srgbClr val="FFFFFF"/>
                </a:highlight>
                <a:uFill>
                  <a:noFill/>
                </a:uFill>
                <a:latin typeface="Times New Roman"/>
                <a:ea typeface="Times New Roman"/>
                <a:cs typeface="Times New Roman"/>
                <a:sym typeface="Times New Roman"/>
                <a:hlinkClick r:id="rId4"/>
              </a:rPr>
              <a:t>Mark Ruffalo wants an armed felon set free.</a:t>
            </a:r>
            <a:endParaRPr sz="1800">
              <a:solidFill>
                <a:srgbClr val="FE696B"/>
              </a:solidFill>
              <a:highlight>
                <a:srgbClr val="FFFFFF"/>
              </a:highlight>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555555"/>
              </a:buClr>
              <a:buSzPts val="1800"/>
              <a:buFont typeface="Times New Roman"/>
              <a:buChar char="●"/>
            </a:pPr>
            <a:r>
              <a:rPr lang="en-US" sz="1800">
                <a:solidFill>
                  <a:srgbClr val="FE696B"/>
                </a:solidFill>
                <a:highlight>
                  <a:srgbClr val="FFFFFF"/>
                </a:highlight>
                <a:uFill>
                  <a:noFill/>
                </a:uFill>
                <a:latin typeface="Times New Roman"/>
                <a:ea typeface="Times New Roman"/>
                <a:cs typeface="Times New Roman"/>
                <a:sym typeface="Times New Roman"/>
                <a:hlinkClick r:id="rId5"/>
              </a:rPr>
              <a:t>The Young Turks Network sent Jordan Chariton to make fun of North Dakota.</a:t>
            </a:r>
            <a:endParaRPr sz="1800">
              <a:solidFill>
                <a:srgbClr val="FE696B"/>
              </a:solidFill>
              <a:highlight>
                <a:srgbClr val="FFFFFF"/>
              </a:highlight>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555555"/>
              </a:buClr>
              <a:buSzPts val="1800"/>
              <a:buFont typeface="Times New Roman"/>
              <a:buChar char="●"/>
            </a:pPr>
            <a:r>
              <a:rPr lang="en-US" sz="1800">
                <a:solidFill>
                  <a:srgbClr val="FE696B"/>
                </a:solidFill>
                <a:highlight>
                  <a:srgbClr val="FFFFFF"/>
                </a:highlight>
                <a:uFill>
                  <a:noFill/>
                </a:uFill>
                <a:latin typeface="Times New Roman"/>
                <a:ea typeface="Times New Roman"/>
                <a:cs typeface="Times New Roman"/>
                <a:sym typeface="Times New Roman"/>
                <a:hlinkClick r:id="rId6"/>
              </a:rPr>
              <a:t>Wesley Clark Jr. and Michael Woods Jr. seem to have taken advantage of veterans for personal gain.</a:t>
            </a:r>
            <a:endParaRPr sz="1800">
              <a:solidFill>
                <a:srgbClr val="FE696B"/>
              </a:solidFill>
              <a:highlight>
                <a:srgbClr val="FFFFFF"/>
              </a:highlight>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555555"/>
              </a:buClr>
              <a:buSzPts val="1800"/>
              <a:buFont typeface="Times New Roman"/>
              <a:buChar char="●"/>
            </a:pPr>
            <a:r>
              <a:rPr lang="en-US" sz="1800">
                <a:solidFill>
                  <a:srgbClr val="FE696B"/>
                </a:solidFill>
                <a:highlight>
                  <a:srgbClr val="FFFFFF"/>
                </a:highlight>
                <a:uFill>
                  <a:noFill/>
                </a:uFill>
                <a:latin typeface="Times New Roman"/>
                <a:ea typeface="Times New Roman"/>
                <a:cs typeface="Times New Roman"/>
                <a:sym typeface="Times New Roman"/>
                <a:hlinkClick r:id="rId7"/>
              </a:rPr>
              <a:t>Black Lives Matter leaders used an oil protest to raise money for two new pick-up trucks.</a:t>
            </a:r>
            <a:endParaRPr sz="1800">
              <a:solidFill>
                <a:srgbClr val="FE696B"/>
              </a:solidFill>
              <a:highlight>
                <a:srgbClr val="FFFFFF"/>
              </a:highlight>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555555"/>
              </a:buClr>
              <a:buSzPts val="1800"/>
              <a:buFont typeface="Times New Roman"/>
              <a:buChar char="●"/>
            </a:pPr>
            <a:r>
              <a:rPr lang="en-US" sz="1800">
                <a:solidFill>
                  <a:srgbClr val="FE696B"/>
                </a:solidFill>
                <a:highlight>
                  <a:srgbClr val="FFFFFF"/>
                </a:highlight>
                <a:uFill>
                  <a:noFill/>
                </a:uFill>
                <a:latin typeface="Times New Roman"/>
                <a:ea typeface="Times New Roman"/>
                <a:cs typeface="Times New Roman"/>
                <a:sym typeface="Times New Roman"/>
                <a:hlinkClick r:id="rId8"/>
              </a:rPr>
              <a:t>Millions of dollars in donations were raised: some can't be tracked.</a:t>
            </a:r>
            <a:endParaRPr sz="1800">
              <a:solidFill>
                <a:srgbClr val="FE696B"/>
              </a:solidFill>
              <a:highlight>
                <a:srgbClr val="FFFFFF"/>
              </a:highlight>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555555"/>
              </a:buClr>
              <a:buSzPts val="1800"/>
              <a:buFont typeface="Times New Roman"/>
              <a:buChar char="●"/>
            </a:pPr>
            <a:r>
              <a:rPr lang="en-US" sz="1800">
                <a:solidFill>
                  <a:srgbClr val="FE696B"/>
                </a:solidFill>
                <a:highlight>
                  <a:srgbClr val="FFFFFF"/>
                </a:highlight>
                <a:uFill>
                  <a:noFill/>
                </a:uFill>
                <a:latin typeface="Times New Roman"/>
                <a:ea typeface="Times New Roman"/>
                <a:cs typeface="Times New Roman"/>
                <a:sym typeface="Times New Roman"/>
                <a:hlinkClick r:id="rId9"/>
              </a:rPr>
              <a:t>Celebrities who support trespassing, anti-police action and rhetoric, and terrorizing action against private farmers.</a:t>
            </a:r>
            <a:endParaRPr sz="1800">
              <a:solidFill>
                <a:srgbClr val="FE696B"/>
              </a:solidFill>
              <a:highlight>
                <a:srgbClr val="FFFFFF"/>
              </a:highlight>
              <a:latin typeface="Times New Roman"/>
              <a:ea typeface="Times New Roman"/>
              <a:cs typeface="Times New Roman"/>
              <a:sym typeface="Times New Roman"/>
            </a:endParaRPr>
          </a:p>
          <a:p>
            <a:pPr indent="0" lvl="0" marL="0" rtl="0" algn="l">
              <a:spcBef>
                <a:spcPts val="80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46"/>
          <p:cNvSpPr txBox="1"/>
          <p:nvPr>
            <p:ph type="title"/>
          </p:nvPr>
        </p:nvSpPr>
        <p:spPr>
          <a:xfrm>
            <a:off x="3067850" y="93625"/>
            <a:ext cx="3008400" cy="6639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Calibri"/>
              <a:buNone/>
            </a:pPr>
            <a:r>
              <a:rPr lang="en-US"/>
              <a:t>Camp School</a:t>
            </a:r>
            <a:endParaRPr/>
          </a:p>
        </p:txBody>
      </p:sp>
      <p:pic>
        <p:nvPicPr>
          <p:cNvPr descr="IMG_7035.jpg" id="330" name="Google Shape;330;p46"/>
          <p:cNvPicPr preferRelativeResize="0"/>
          <p:nvPr>
            <p:ph idx="1" type="body"/>
          </p:nvPr>
        </p:nvPicPr>
        <p:blipFill rotWithShape="1">
          <a:blip r:embed="rId3">
            <a:alphaModFix/>
          </a:blip>
          <a:srcRect b="0" l="17250" r="17250" t="0"/>
          <a:stretch/>
        </p:blipFill>
        <p:spPr>
          <a:xfrm>
            <a:off x="1585950" y="412650"/>
            <a:ext cx="5972100" cy="6032700"/>
          </a:xfrm>
          <a:prstGeom prst="rect">
            <a:avLst/>
          </a:prstGeom>
          <a:noFill/>
          <a:ln>
            <a:noFill/>
          </a:ln>
        </p:spPr>
      </p:pic>
      <p:sp>
        <p:nvSpPr>
          <p:cNvPr id="331" name="Google Shape;331;p4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400"/>
              <a:buNone/>
            </a:pPr>
            <a:r>
              <a:t/>
            </a:r>
            <a:endParaRPr/>
          </a:p>
          <a:p>
            <a:pPr indent="0" lvl="0" marL="0" rtl="0" algn="l">
              <a:spcBef>
                <a:spcPts val="0"/>
              </a:spcBef>
              <a:spcAft>
                <a:spcPts val="0"/>
              </a:spcAft>
              <a:buClr>
                <a:schemeClr val="dk1"/>
              </a:buClr>
              <a:buSzPts val="14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7"/>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Calibri"/>
              <a:buNone/>
            </a:pPr>
            <a:r>
              <a:rPr lang="en-US"/>
              <a:t>Entry into the NODAPL Camps</a:t>
            </a:r>
            <a:endParaRPr/>
          </a:p>
        </p:txBody>
      </p:sp>
      <p:pic>
        <p:nvPicPr>
          <p:cNvPr descr="IMG_7032.jpg" id="337" name="Google Shape;337;p47"/>
          <p:cNvPicPr preferRelativeResize="0"/>
          <p:nvPr>
            <p:ph idx="1" type="body"/>
          </p:nvPr>
        </p:nvPicPr>
        <p:blipFill rotWithShape="1">
          <a:blip r:embed="rId3">
            <a:alphaModFix/>
          </a:blip>
          <a:srcRect b="-77013" l="0" r="0" t="-77013"/>
          <a:stretch/>
        </p:blipFill>
        <p:spPr>
          <a:xfrm>
            <a:off x="457200" y="1600200"/>
            <a:ext cx="8229600" cy="5397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3"/>
          <p:cNvSpPr txBox="1"/>
          <p:nvPr>
            <p:ph type="title"/>
          </p:nvPr>
        </p:nvSpPr>
        <p:spPr>
          <a:xfrm>
            <a:off x="457200" y="273050"/>
            <a:ext cx="4653418" cy="116205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Calibri"/>
              <a:buNone/>
            </a:pPr>
            <a:r>
              <a:rPr lang="en-US"/>
              <a:t>Day 1: The 1969 Occupation Of Alcatraz</a:t>
            </a:r>
            <a:endParaRPr/>
          </a:p>
        </p:txBody>
      </p:sp>
      <p:sp>
        <p:nvSpPr>
          <p:cNvPr id="109" name="Google Shape;109;p3"/>
          <p:cNvSpPr txBox="1"/>
          <p:nvPr>
            <p:ph idx="2" type="body"/>
          </p:nvPr>
        </p:nvSpPr>
        <p:spPr>
          <a:xfrm>
            <a:off x="457200" y="1435100"/>
            <a:ext cx="4653418" cy="4691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None/>
            </a:pPr>
            <a:r>
              <a:rPr lang="en-US" sz="1800"/>
              <a:t>What is the Occupation of Alcatraz?</a:t>
            </a:r>
            <a:endParaRPr/>
          </a:p>
          <a:p>
            <a:pPr indent="0" lvl="0" marL="0" rtl="0" algn="l">
              <a:spcBef>
                <a:spcPts val="360"/>
              </a:spcBef>
              <a:spcAft>
                <a:spcPts val="0"/>
              </a:spcAft>
              <a:buClr>
                <a:schemeClr val="dk1"/>
              </a:buClr>
              <a:buSzPts val="1800"/>
              <a:buNone/>
            </a:pPr>
            <a:r>
              <a:rPr lang="en-US" sz="1800"/>
              <a:t>	</a:t>
            </a:r>
            <a:endParaRPr/>
          </a:p>
          <a:p>
            <a:pPr indent="0" lvl="0" marL="0" rtl="0" algn="l">
              <a:spcBef>
                <a:spcPts val="360"/>
              </a:spcBef>
              <a:spcAft>
                <a:spcPts val="0"/>
              </a:spcAft>
              <a:buClr>
                <a:schemeClr val="dk1"/>
              </a:buClr>
              <a:buSzPts val="1800"/>
              <a:buNone/>
            </a:pPr>
            <a:r>
              <a:rPr lang="en-US" sz="1800"/>
              <a:t>Video: The Sunrise Ceremony</a:t>
            </a:r>
            <a:endParaRPr/>
          </a:p>
          <a:p>
            <a:pPr indent="0" lvl="0" marL="0" rtl="0" algn="l">
              <a:spcBef>
                <a:spcPts val="360"/>
              </a:spcBef>
              <a:spcAft>
                <a:spcPts val="0"/>
              </a:spcAft>
              <a:buClr>
                <a:schemeClr val="dk1"/>
              </a:buClr>
              <a:buSzPts val="1800"/>
              <a:buNone/>
            </a:pPr>
            <a:r>
              <a:rPr lang="en-US" sz="1800"/>
              <a:t>		</a:t>
            </a:r>
            <a:endParaRPr/>
          </a:p>
          <a:p>
            <a:pPr indent="0" lvl="0" marL="0" rtl="0" algn="l">
              <a:spcBef>
                <a:spcPts val="360"/>
              </a:spcBef>
              <a:spcAft>
                <a:spcPts val="0"/>
              </a:spcAft>
              <a:buClr>
                <a:schemeClr val="dk1"/>
              </a:buClr>
              <a:buSzPts val="1800"/>
              <a:buNone/>
            </a:pPr>
            <a:r>
              <a:rPr lang="en-US" sz="1800"/>
              <a:t>Video 2: Richard Oaks delivers the Alcatraz Proclamation </a:t>
            </a:r>
            <a:endParaRPr/>
          </a:p>
          <a:p>
            <a:pPr indent="0" lvl="0" marL="0" rtl="0" algn="l">
              <a:spcBef>
                <a:spcPts val="360"/>
              </a:spcBef>
              <a:spcAft>
                <a:spcPts val="0"/>
              </a:spcAft>
              <a:buClr>
                <a:schemeClr val="dk1"/>
              </a:buClr>
              <a:buSzPts val="1800"/>
              <a:buNone/>
            </a:pPr>
            <a:r>
              <a:t/>
            </a:r>
            <a:endParaRPr sz="1800"/>
          </a:p>
          <a:p>
            <a:pPr indent="0" lvl="0" marL="0" rtl="0" algn="l">
              <a:spcBef>
                <a:spcPts val="360"/>
              </a:spcBef>
              <a:spcAft>
                <a:spcPts val="0"/>
              </a:spcAft>
              <a:buClr>
                <a:schemeClr val="dk1"/>
              </a:buClr>
              <a:buSzPts val="1800"/>
              <a:buNone/>
            </a:pPr>
            <a:r>
              <a:rPr lang="en-US" sz="1800"/>
              <a:t>In Class reading/worksheet</a:t>
            </a:r>
            <a:endParaRPr/>
          </a:p>
          <a:p>
            <a:pPr indent="0" lvl="0" marL="0" rtl="0" algn="l">
              <a:spcBef>
                <a:spcPts val="360"/>
              </a:spcBef>
              <a:spcAft>
                <a:spcPts val="0"/>
              </a:spcAft>
              <a:buClr>
                <a:schemeClr val="dk1"/>
              </a:buClr>
              <a:buSzPts val="1800"/>
              <a:buNone/>
            </a:pPr>
            <a:r>
              <a:rPr lang="en-US" sz="1800"/>
              <a:t>	</a:t>
            </a:r>
            <a:endParaRPr sz="1800"/>
          </a:p>
          <a:p>
            <a:pPr indent="0" lvl="0" marL="0" rtl="0" algn="l">
              <a:spcBef>
                <a:spcPts val="360"/>
              </a:spcBef>
              <a:spcAft>
                <a:spcPts val="0"/>
              </a:spcAft>
              <a:buClr>
                <a:schemeClr val="dk1"/>
              </a:buClr>
              <a:buSzPts val="1800"/>
              <a:buNone/>
            </a:pPr>
            <a:r>
              <a:t/>
            </a:r>
            <a:endParaRPr sz="1800"/>
          </a:p>
          <a:p>
            <a:pPr indent="0" lvl="0" marL="0" rtl="0" algn="l">
              <a:spcBef>
                <a:spcPts val="360"/>
              </a:spcBef>
              <a:spcAft>
                <a:spcPts val="0"/>
              </a:spcAft>
              <a:buClr>
                <a:schemeClr val="dk1"/>
              </a:buClr>
              <a:buSzPts val="1800"/>
              <a:buNone/>
            </a:pPr>
            <a:r>
              <a:rPr lang="en-US" sz="1800"/>
              <a:t>HW: Read Historical Context of American Indian  Problems</a:t>
            </a:r>
            <a:endParaRPr sz="1800"/>
          </a:p>
        </p:txBody>
      </p:sp>
      <p:pic>
        <p:nvPicPr>
          <p:cNvPr descr="Native Americans Inside Alcatraz" id="110" name="Google Shape;110;p3"/>
          <p:cNvPicPr preferRelativeResize="0"/>
          <p:nvPr/>
        </p:nvPicPr>
        <p:blipFill>
          <a:blip r:embed="rId3">
            <a:alphaModFix/>
          </a:blip>
          <a:stretch>
            <a:fillRect/>
          </a:stretch>
        </p:blipFill>
        <p:spPr>
          <a:xfrm>
            <a:off x="5110625" y="1435100"/>
            <a:ext cx="3860599" cy="336754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g7f8c893786_2_0"/>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Pipeline Debate </a:t>
            </a:r>
            <a:endParaRPr/>
          </a:p>
        </p:txBody>
      </p:sp>
      <p:sp>
        <p:nvSpPr>
          <p:cNvPr id="344" name="Google Shape;344;g7f8c893786_2_0"/>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3600">
                <a:latin typeface="Arial"/>
                <a:ea typeface="Arial"/>
                <a:cs typeface="Arial"/>
                <a:sym typeface="Arial"/>
              </a:rPr>
              <a:t>“We don’t want a pipeline to run through the state capital, we want it to run through Indian land.” </a:t>
            </a:r>
            <a:endParaRPr sz="36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2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b="1" sz="12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g7f8c893786_2_6"/>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Homework</a:t>
            </a:r>
            <a:endParaRPr/>
          </a:p>
        </p:txBody>
      </p:sp>
      <p:sp>
        <p:nvSpPr>
          <p:cNvPr id="351" name="Google Shape;351;g7f8c893786_2_6"/>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2400">
                <a:latin typeface="Arial"/>
                <a:ea typeface="Arial"/>
                <a:cs typeface="Arial"/>
                <a:sym typeface="Arial"/>
              </a:rPr>
              <a:t>Review Resources and be prepare for class presentations by answering the following questions: </a:t>
            </a:r>
            <a:endParaRPr sz="2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2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800">
                <a:latin typeface="Arial"/>
                <a:ea typeface="Arial"/>
                <a:cs typeface="Arial"/>
                <a:sym typeface="Arial"/>
              </a:rPr>
              <a:t>Resources: </a:t>
            </a:r>
            <a:endParaRPr sz="18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800" u="sng">
                <a:solidFill>
                  <a:srgbClr val="1155CC"/>
                </a:solidFill>
                <a:latin typeface="Arial"/>
                <a:ea typeface="Arial"/>
                <a:cs typeface="Arial"/>
                <a:sym typeface="Arial"/>
                <a:hlinkClick r:id="rId3"/>
              </a:rPr>
              <a:t>Standing Rock Primer</a:t>
            </a:r>
            <a:r>
              <a:rPr lang="en-US" sz="1800">
                <a:latin typeface="Arial"/>
                <a:ea typeface="Arial"/>
                <a:cs typeface="Arial"/>
                <a:sym typeface="Arial"/>
              </a:rPr>
              <a:t> </a:t>
            </a:r>
            <a:endParaRPr sz="18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800" u="sng">
                <a:solidFill>
                  <a:srgbClr val="1155CC"/>
                </a:solidFill>
                <a:latin typeface="Arial"/>
                <a:ea typeface="Arial"/>
                <a:cs typeface="Arial"/>
                <a:sym typeface="Arial"/>
                <a:hlinkClick r:id="rId4"/>
              </a:rPr>
              <a:t>What we know about the Dakota access protests</a:t>
            </a:r>
            <a:endParaRPr sz="18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800" u="sng">
                <a:solidFill>
                  <a:srgbClr val="1155CC"/>
                </a:solidFill>
                <a:latin typeface="Arial"/>
                <a:ea typeface="Arial"/>
                <a:cs typeface="Arial"/>
                <a:sym typeface="Arial"/>
                <a:hlinkClick r:id="rId5"/>
              </a:rPr>
              <a:t>What to know about the Dakota Access Pipeline Protests</a:t>
            </a:r>
            <a:endParaRPr sz="18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800" u="sng">
                <a:solidFill>
                  <a:srgbClr val="1155CC"/>
                </a:solidFill>
                <a:latin typeface="Arial"/>
                <a:ea typeface="Arial"/>
                <a:cs typeface="Arial"/>
                <a:sym typeface="Arial"/>
                <a:hlinkClick r:id="rId6"/>
              </a:rPr>
              <a:t>Standing Rock Sioux and the Dakota Access Pipeline</a:t>
            </a:r>
            <a:endParaRPr sz="18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8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800">
                <a:latin typeface="Arial"/>
                <a:ea typeface="Arial"/>
                <a:cs typeface="Arial"/>
                <a:sym typeface="Arial"/>
              </a:rPr>
              <a:t>Group 1: </a:t>
            </a:r>
            <a:r>
              <a:rPr lang="en-US" sz="1800">
                <a:latin typeface="Arial"/>
                <a:ea typeface="Arial"/>
                <a:cs typeface="Arial"/>
                <a:sym typeface="Arial"/>
              </a:rPr>
              <a:t>What arguments support having a pipeline run through the Standing Rock Reservation? </a:t>
            </a:r>
            <a:endParaRPr sz="18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8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800">
                <a:latin typeface="Arial"/>
                <a:ea typeface="Arial"/>
                <a:cs typeface="Arial"/>
                <a:sym typeface="Arial"/>
              </a:rPr>
              <a:t>Group 2</a:t>
            </a:r>
            <a:r>
              <a:rPr lang="en-US" sz="1800">
                <a:latin typeface="Arial"/>
                <a:ea typeface="Arial"/>
                <a:cs typeface="Arial"/>
                <a:sym typeface="Arial"/>
              </a:rPr>
              <a:t>: What are the arguments against having a pipeline run through or around the Standing Rock reservation?</a:t>
            </a:r>
            <a:endParaRPr sz="180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4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Calibri"/>
              <a:buNone/>
            </a:pPr>
            <a:r>
              <a:rPr lang="en-US"/>
              <a:t>Day 4</a:t>
            </a:r>
            <a:endParaRPr/>
          </a:p>
          <a:p>
            <a:pPr indent="0" lvl="0" marL="0" rtl="0" algn="l">
              <a:spcBef>
                <a:spcPts val="0"/>
              </a:spcBef>
              <a:spcAft>
                <a:spcPts val="0"/>
              </a:spcAft>
              <a:buClr>
                <a:schemeClr val="dk1"/>
              </a:buClr>
              <a:buSzPts val="2000"/>
              <a:buFont typeface="Calibri"/>
              <a:buNone/>
            </a:pPr>
            <a:r>
              <a:rPr lang="en-US"/>
              <a:t>What is Environmental Racism</a:t>
            </a:r>
            <a:endParaRPr/>
          </a:p>
        </p:txBody>
      </p:sp>
      <p:pic>
        <p:nvPicPr>
          <p:cNvPr id="357" name="Google Shape;357;p49"/>
          <p:cNvPicPr preferRelativeResize="0"/>
          <p:nvPr>
            <p:ph idx="1" type="body"/>
          </p:nvPr>
        </p:nvPicPr>
        <p:blipFill rotWithShape="1">
          <a:blip r:embed="rId3">
            <a:alphaModFix/>
          </a:blip>
          <a:srcRect b="0" l="0" r="0" t="0"/>
          <a:stretch/>
        </p:blipFill>
        <p:spPr>
          <a:xfrm>
            <a:off x="4484688" y="273050"/>
            <a:ext cx="3292475" cy="5853113"/>
          </a:xfrm>
          <a:prstGeom prst="rect">
            <a:avLst/>
          </a:prstGeom>
          <a:noFill/>
          <a:ln>
            <a:noFill/>
          </a:ln>
        </p:spPr>
      </p:pic>
      <p:sp>
        <p:nvSpPr>
          <p:cNvPr id="358" name="Google Shape;358;p4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400"/>
              <a:buNone/>
            </a:pPr>
            <a:r>
              <a:rPr lang="en-US"/>
              <a:t>Environmental racism is: </a:t>
            </a:r>
            <a:endParaRPr/>
          </a:p>
          <a:p>
            <a:pPr indent="0" lvl="0" marL="0" rtl="0" algn="l">
              <a:spcBef>
                <a:spcPts val="0"/>
              </a:spcBef>
              <a:spcAft>
                <a:spcPts val="0"/>
              </a:spcAft>
              <a:buClr>
                <a:schemeClr val="dk1"/>
              </a:buClr>
              <a:buSzPts val="1400"/>
              <a:buNone/>
            </a:pPr>
            <a:r>
              <a:t/>
            </a:r>
            <a:endParaRPr/>
          </a:p>
          <a:p>
            <a:pPr indent="0" lvl="0" marL="0" rtl="0" algn="l">
              <a:spcBef>
                <a:spcPts val="0"/>
              </a:spcBef>
              <a:spcAft>
                <a:spcPts val="0"/>
              </a:spcAft>
              <a:buClr>
                <a:schemeClr val="dk1"/>
              </a:buClr>
              <a:buSzPts val="1400"/>
              <a:buNone/>
            </a:pPr>
            <a:r>
              <a:rPr lang="en-US" sz="1300">
                <a:solidFill>
                  <a:srgbClr val="333333"/>
                </a:solidFill>
                <a:highlight>
                  <a:srgbClr val="FFFFFF"/>
                </a:highlight>
                <a:latin typeface="Arial"/>
                <a:ea typeface="Arial"/>
                <a:cs typeface="Arial"/>
                <a:sym typeface="Arial"/>
              </a:rPr>
              <a:t>Environmental racism refers to intentional or unintentional targeting of minority communities or the exclusion of minority groups from public and private boards, commissions, and regulatory bodies. It is the racial discrimination in the enactment or enforcement of any policy, practice, or regulation that negatively affects the environment of low-income and/or racially homogeneous communities at a disparate rate than affluent communities.</a:t>
            </a:r>
            <a:endParaRPr/>
          </a:p>
          <a:p>
            <a:pPr indent="0" lvl="0" marL="0" rtl="0" algn="l">
              <a:spcBef>
                <a:spcPts val="0"/>
              </a:spcBef>
              <a:spcAft>
                <a:spcPts val="0"/>
              </a:spcAft>
              <a:buClr>
                <a:schemeClr val="dk1"/>
              </a:buClr>
              <a:buSzPts val="1400"/>
              <a:buNone/>
            </a:pPr>
            <a:r>
              <a:t/>
            </a:r>
            <a:endParaRPr/>
          </a:p>
          <a:p>
            <a:pPr indent="0" lvl="0" marL="0" rtl="0" algn="l">
              <a:spcBef>
                <a:spcPts val="0"/>
              </a:spcBef>
              <a:spcAft>
                <a:spcPts val="0"/>
              </a:spcAft>
              <a:buClr>
                <a:schemeClr val="dk1"/>
              </a:buClr>
              <a:buSzPts val="1400"/>
              <a:buNone/>
            </a:pPr>
            <a:r>
              <a:rPr lang="en-US"/>
              <a:t>source:</a:t>
            </a:r>
            <a:endParaRPr/>
          </a:p>
          <a:p>
            <a:pPr indent="0" lvl="0" marL="0" rtl="0" algn="l">
              <a:spcBef>
                <a:spcPts val="0"/>
              </a:spcBef>
              <a:spcAft>
                <a:spcPts val="0"/>
              </a:spcAft>
              <a:buClr>
                <a:schemeClr val="dk1"/>
              </a:buClr>
              <a:buSzPts val="1400"/>
              <a:buNone/>
            </a:pPr>
            <a:r>
              <a:rPr lang="en-US" sz="1100" u="sng">
                <a:solidFill>
                  <a:schemeClr val="hlink"/>
                </a:solidFill>
                <a:latin typeface="Arial"/>
                <a:ea typeface="Arial"/>
                <a:cs typeface="Arial"/>
                <a:sym typeface="Arial"/>
                <a:hlinkClick r:id="rId4"/>
              </a:rPr>
              <a:t>https://definitions.uslegal.com/e/environmental-racism/</a:t>
            </a:r>
            <a:endParaRPr/>
          </a:p>
          <a:p>
            <a:pPr indent="0" lvl="0" marL="0" rtl="0" algn="l">
              <a:spcBef>
                <a:spcPts val="0"/>
              </a:spcBef>
              <a:spcAft>
                <a:spcPts val="0"/>
              </a:spcAft>
              <a:buClr>
                <a:schemeClr val="dk1"/>
              </a:buClr>
              <a:buSzPts val="1400"/>
              <a:buNone/>
            </a:pPr>
            <a:r>
              <a:t/>
            </a:r>
            <a:endParaRPr/>
          </a:p>
          <a:p>
            <a:pPr indent="0" lvl="0" marL="0" rtl="0" algn="l">
              <a:spcBef>
                <a:spcPts val="0"/>
              </a:spcBef>
              <a:spcAft>
                <a:spcPts val="0"/>
              </a:spcAft>
              <a:buClr>
                <a:schemeClr val="dk1"/>
              </a:buClr>
              <a:buSzPts val="1400"/>
              <a:buNone/>
            </a:pPr>
            <a:r>
              <a:rPr lang="en-US"/>
              <a:t>Presentation:  Where else have you seen environmentall racism occur in the United States?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48"/>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Calibri"/>
              <a:buNone/>
            </a:pPr>
            <a:r>
              <a:rPr lang="en-US"/>
              <a:t>How are Alcatraz and DAPL related?</a:t>
            </a:r>
            <a:endParaRPr/>
          </a:p>
        </p:txBody>
      </p:sp>
      <p:pic>
        <p:nvPicPr>
          <p:cNvPr id="364" name="Google Shape;364;p48"/>
          <p:cNvPicPr preferRelativeResize="0"/>
          <p:nvPr>
            <p:ph idx="1" type="body"/>
          </p:nvPr>
        </p:nvPicPr>
        <p:blipFill rotWithShape="1">
          <a:blip r:embed="rId3">
            <a:alphaModFix/>
          </a:blip>
          <a:srcRect b="0" l="0" r="0" t="0"/>
          <a:stretch/>
        </p:blipFill>
        <p:spPr>
          <a:xfrm>
            <a:off x="457200" y="1600200"/>
            <a:ext cx="8229600" cy="45261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g7f8c893786_2_32"/>
          <p:cNvSpPr txBox="1"/>
          <p:nvPr>
            <p:ph type="title"/>
          </p:nvPr>
        </p:nvSpPr>
        <p:spPr>
          <a:xfrm>
            <a:off x="457200" y="338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Day 5: Classroom Final </a:t>
            </a:r>
            <a:endParaRPr/>
          </a:p>
        </p:txBody>
      </p:sp>
      <p:sp>
        <p:nvSpPr>
          <p:cNvPr id="371" name="Google Shape;371;g7f8c893786_2_32"/>
          <p:cNvSpPr txBox="1"/>
          <p:nvPr>
            <p:ph idx="1" type="body"/>
          </p:nvPr>
        </p:nvSpPr>
        <p:spPr>
          <a:xfrm>
            <a:off x="457200" y="1600200"/>
            <a:ext cx="8229600" cy="4810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Arial"/>
                <a:ea typeface="Arial"/>
                <a:cs typeface="Arial"/>
                <a:sym typeface="Arial"/>
              </a:rPr>
              <a:t>Split the room in two groups </a:t>
            </a:r>
            <a:endParaRPr sz="18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800">
                <a:latin typeface="Arial"/>
                <a:ea typeface="Arial"/>
                <a:cs typeface="Arial"/>
                <a:sym typeface="Arial"/>
              </a:rPr>
              <a:t>Group 1: Dakota Access</a:t>
            </a:r>
            <a:endParaRPr sz="18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i="1" lang="en-US" sz="1800">
                <a:latin typeface="Arial"/>
                <a:ea typeface="Arial"/>
                <a:cs typeface="Arial"/>
                <a:sym typeface="Arial"/>
              </a:rPr>
              <a:t>The year is summer 2016 and a time-machine has transported DAPL protestors from the Standing Rock protest to the Alcatraz Occupation. </a:t>
            </a:r>
            <a:r>
              <a:rPr lang="en-US" sz="1800">
                <a:latin typeface="Arial"/>
                <a:ea typeface="Arial"/>
                <a:cs typeface="Arial"/>
                <a:sym typeface="Arial"/>
              </a:rPr>
              <a:t> </a:t>
            </a:r>
            <a:endParaRPr sz="1800">
              <a:latin typeface="Arial"/>
              <a:ea typeface="Arial"/>
              <a:cs typeface="Arial"/>
              <a:sym typeface="Arial"/>
            </a:endParaRPr>
          </a:p>
          <a:p>
            <a:pPr indent="0" lvl="0" marL="0" rtl="0" algn="l">
              <a:spcBef>
                <a:spcPts val="0"/>
              </a:spcBef>
              <a:spcAft>
                <a:spcPts val="0"/>
              </a:spcAft>
              <a:buNone/>
            </a:pPr>
            <a:r>
              <a:t/>
            </a:r>
            <a:endParaRPr sz="1800">
              <a:latin typeface="Arial"/>
              <a:ea typeface="Arial"/>
              <a:cs typeface="Arial"/>
              <a:sym typeface="Arial"/>
            </a:endParaRPr>
          </a:p>
          <a:p>
            <a:pPr indent="0" lvl="0" marL="457200" rtl="0" algn="l">
              <a:spcBef>
                <a:spcPts val="0"/>
              </a:spcBef>
              <a:spcAft>
                <a:spcPts val="0"/>
              </a:spcAft>
              <a:buClr>
                <a:schemeClr val="dk1"/>
              </a:buClr>
              <a:buSzPts val="1100"/>
              <a:buFont typeface="Arial"/>
              <a:buNone/>
            </a:pPr>
            <a:r>
              <a:rPr lang="en-US" sz="1800">
                <a:latin typeface="Arial"/>
                <a:ea typeface="Arial"/>
                <a:cs typeface="Arial"/>
                <a:sym typeface="Arial"/>
              </a:rPr>
              <a:t>Group1: Knowing the outcome of the Occupation, develop a plan to prepare for the occupation.   </a:t>
            </a:r>
            <a:endParaRPr sz="1800">
              <a:latin typeface="Arial"/>
              <a:ea typeface="Arial"/>
              <a:cs typeface="Arial"/>
              <a:sym typeface="Arial"/>
            </a:endParaRPr>
          </a:p>
          <a:p>
            <a:pPr indent="457200" lvl="0" marL="0" rtl="0" algn="l">
              <a:spcBef>
                <a:spcPts val="0"/>
              </a:spcBef>
              <a:spcAft>
                <a:spcPts val="0"/>
              </a:spcAft>
              <a:buClr>
                <a:schemeClr val="dk1"/>
              </a:buClr>
              <a:buSzPts val="1100"/>
              <a:buFont typeface="Arial"/>
              <a:buNone/>
            </a:pPr>
            <a:r>
              <a:rPr lang="en-US" sz="1800">
                <a:latin typeface="Arial"/>
                <a:ea typeface="Arial"/>
                <a:cs typeface="Arial"/>
                <a:sym typeface="Arial"/>
              </a:rPr>
              <a:t>Include the following in your plans:</a:t>
            </a:r>
            <a:endParaRPr sz="1800">
              <a:latin typeface="Arial"/>
              <a:ea typeface="Arial"/>
              <a:cs typeface="Arial"/>
              <a:sym typeface="Arial"/>
            </a:endParaRPr>
          </a:p>
          <a:p>
            <a:pPr indent="0" lvl="0" marL="457200" rtl="0" algn="l">
              <a:spcBef>
                <a:spcPts val="0"/>
              </a:spcBef>
              <a:spcAft>
                <a:spcPts val="0"/>
              </a:spcAft>
              <a:buClr>
                <a:schemeClr val="dk1"/>
              </a:buClr>
              <a:buSzPts val="1100"/>
              <a:buFont typeface="Arial"/>
              <a:buNone/>
            </a:pPr>
            <a:r>
              <a:rPr lang="en-US" sz="1800">
                <a:latin typeface="Arial"/>
                <a:ea typeface="Arial"/>
                <a:cs typeface="Arial"/>
                <a:sym typeface="Arial"/>
              </a:rPr>
              <a:t>How you will change the outcomes (knowing what outcomes have occured through readings, video and discussion) of the Alcatraz occupation?</a:t>
            </a:r>
            <a:endParaRPr sz="1800">
              <a:latin typeface="Arial"/>
              <a:ea typeface="Arial"/>
              <a:cs typeface="Arial"/>
              <a:sym typeface="Arial"/>
            </a:endParaRPr>
          </a:p>
          <a:p>
            <a:pPr indent="0" lvl="0" marL="0" rtl="0" algn="l">
              <a:spcBef>
                <a:spcPts val="0"/>
              </a:spcBef>
              <a:spcAft>
                <a:spcPts val="0"/>
              </a:spcAft>
              <a:buNone/>
            </a:pPr>
            <a:r>
              <a:t/>
            </a:r>
            <a:endParaRPr sz="1800">
              <a:latin typeface="Arial"/>
              <a:ea typeface="Arial"/>
              <a:cs typeface="Arial"/>
              <a:sym typeface="Arial"/>
            </a:endParaRPr>
          </a:p>
          <a:p>
            <a:pPr indent="0" lvl="0" marL="0" rtl="0" algn="l">
              <a:spcBef>
                <a:spcPts val="0"/>
              </a:spcBef>
              <a:spcAft>
                <a:spcPts val="0"/>
              </a:spcAft>
              <a:buNone/>
            </a:pPr>
            <a:r>
              <a:rPr lang="en-US" sz="1800">
                <a:latin typeface="Arial"/>
                <a:ea typeface="Arial"/>
                <a:cs typeface="Arial"/>
                <a:sym typeface="Arial"/>
              </a:rPr>
              <a:t>Group 2: Alcatraz</a:t>
            </a:r>
            <a:endParaRPr sz="1800">
              <a:latin typeface="Arial"/>
              <a:ea typeface="Arial"/>
              <a:cs typeface="Arial"/>
              <a:sym typeface="Arial"/>
            </a:endParaRPr>
          </a:p>
          <a:p>
            <a:pPr indent="0" lvl="0" marL="0" rtl="0" algn="l">
              <a:spcBef>
                <a:spcPts val="0"/>
              </a:spcBef>
              <a:spcAft>
                <a:spcPts val="0"/>
              </a:spcAft>
              <a:buNone/>
            </a:pPr>
            <a:r>
              <a:rPr i="1" lang="en-US" sz="1800">
                <a:latin typeface="Arial"/>
                <a:ea typeface="Arial"/>
                <a:cs typeface="Arial"/>
                <a:sym typeface="Arial"/>
              </a:rPr>
              <a:t>The year is December 1969 and a time-machine has transported Alcatraz Occupation protestors to Standing Rock. </a:t>
            </a:r>
            <a:endParaRPr i="1" sz="18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i="1" sz="1800">
              <a:latin typeface="Arial"/>
              <a:ea typeface="Arial"/>
              <a:cs typeface="Arial"/>
              <a:sym typeface="Arial"/>
            </a:endParaRPr>
          </a:p>
          <a:p>
            <a:pPr indent="457200" lvl="0" marL="0" rtl="0" algn="l">
              <a:spcBef>
                <a:spcPts val="0"/>
              </a:spcBef>
              <a:spcAft>
                <a:spcPts val="0"/>
              </a:spcAft>
              <a:buClr>
                <a:schemeClr val="dk1"/>
              </a:buClr>
              <a:buSzPts val="1100"/>
              <a:buFont typeface="Arial"/>
              <a:buNone/>
            </a:pPr>
            <a:r>
              <a:rPr lang="en-US" sz="1800">
                <a:latin typeface="Arial"/>
                <a:ea typeface="Arial"/>
                <a:cs typeface="Arial"/>
                <a:sym typeface="Arial"/>
              </a:rPr>
              <a:t>Describe how you will assist the Standing Rock Occupation.  </a:t>
            </a:r>
            <a:endParaRPr sz="1800">
              <a:latin typeface="Arial"/>
              <a:ea typeface="Arial"/>
              <a:cs typeface="Arial"/>
              <a:sym typeface="Arial"/>
            </a:endParaRPr>
          </a:p>
          <a:p>
            <a:pPr indent="457200" lvl="0" marL="0" rtl="0" algn="l">
              <a:spcBef>
                <a:spcPts val="0"/>
              </a:spcBef>
              <a:spcAft>
                <a:spcPts val="0"/>
              </a:spcAft>
              <a:buClr>
                <a:schemeClr val="dk1"/>
              </a:buClr>
              <a:buSzPts val="1100"/>
              <a:buFont typeface="Arial"/>
              <a:buNone/>
            </a:pPr>
            <a:r>
              <a:rPr lang="en-US" sz="1800">
                <a:latin typeface="Arial"/>
                <a:ea typeface="Arial"/>
                <a:cs typeface="Arial"/>
                <a:sym typeface="Arial"/>
              </a:rPr>
              <a:t>You will have 25 minutes to develop your plan.</a:t>
            </a:r>
            <a:endParaRPr sz="18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g74b395e594_0_0"/>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Summary - Recent Actions of the Department of the Interior  </a:t>
            </a:r>
            <a:endParaRPr/>
          </a:p>
        </p:txBody>
      </p:sp>
      <p:sp>
        <p:nvSpPr>
          <p:cNvPr id="378" name="Google Shape;378;g74b395e594_0_0"/>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Mashpee Wampanoag Tribe of Massachusetts </a:t>
            </a:r>
            <a:endParaRPr/>
          </a:p>
          <a:p>
            <a:pPr indent="0" lvl="0" marL="0" rtl="0" algn="l">
              <a:spcBef>
                <a:spcPts val="360"/>
              </a:spcBef>
              <a:spcAft>
                <a:spcPts val="0"/>
              </a:spcAft>
              <a:buClr>
                <a:schemeClr val="dk1"/>
              </a:buClr>
              <a:buSzPts val="1100"/>
              <a:buFont typeface="Arial"/>
              <a:buNone/>
            </a:pPr>
            <a:r>
              <a:rPr lang="en-US" sz="1100" u="sng">
                <a:solidFill>
                  <a:schemeClr val="hlink"/>
                </a:solidFill>
                <a:latin typeface="Arial"/>
                <a:ea typeface="Arial"/>
                <a:cs typeface="Arial"/>
                <a:sym typeface="Arial"/>
                <a:hlinkClick r:id="rId3"/>
              </a:rPr>
              <a:t>ttps://time.com/5812813/mashpee-wampanoag-revoking-reservation-status/</a:t>
            </a:r>
            <a:endParaRPr/>
          </a:p>
          <a:p>
            <a:pPr indent="0" lvl="0" marL="0" rtl="0" algn="l">
              <a:spcBef>
                <a:spcPts val="360"/>
              </a:spcBef>
              <a:spcAft>
                <a:spcPts val="0"/>
              </a:spcAft>
              <a:buNone/>
            </a:pPr>
            <a:r>
              <a:rPr lang="en-US"/>
              <a:t>400 years ago this tribe greeted the Pilgrims, the mistreatment that has happened to these people since then is continued today.  These people continue to suffer as their homelands that were recently given to them under the Obama administration is now being taken away by the Trump Administration a few years later.</a:t>
            </a:r>
            <a:endParaRPr/>
          </a:p>
          <a:p>
            <a:pPr indent="0" lvl="0" marL="0" rtl="0" algn="l">
              <a:spcBef>
                <a:spcPts val="36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Calibri"/>
              <a:buNone/>
            </a:pPr>
            <a:r>
              <a:rPr lang="en-US" sz="3200"/>
              <a:t>What was the 1969 Occupation of Alcatraz?</a:t>
            </a:r>
            <a:endParaRPr sz="3200"/>
          </a:p>
        </p:txBody>
      </p:sp>
      <p:sp>
        <p:nvSpPr>
          <p:cNvPr id="116" name="Google Shape;116;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1760"/>
              <a:buNone/>
            </a:pPr>
            <a:r>
              <a:rPr lang="en-US" sz="1760"/>
              <a:t>On Nov. 20, 1969, 70 Native Americans from various tribes made their way to a small dock in the San Francisco bay</a:t>
            </a:r>
            <a:endParaRPr/>
          </a:p>
          <a:p>
            <a:pPr indent="0" lvl="0" marL="0" rtl="0" algn="l">
              <a:lnSpc>
                <a:spcPct val="80000"/>
              </a:lnSpc>
              <a:spcBef>
                <a:spcPts val="352"/>
              </a:spcBef>
              <a:spcAft>
                <a:spcPts val="0"/>
              </a:spcAft>
              <a:buClr>
                <a:schemeClr val="dk1"/>
              </a:buClr>
              <a:buSzPts val="1760"/>
              <a:buNone/>
            </a:pPr>
            <a:r>
              <a:t/>
            </a:r>
            <a:endParaRPr sz="1760"/>
          </a:p>
          <a:p>
            <a:pPr indent="0" lvl="0" marL="0" rtl="0" algn="l">
              <a:lnSpc>
                <a:spcPct val="80000"/>
              </a:lnSpc>
              <a:spcBef>
                <a:spcPts val="352"/>
              </a:spcBef>
              <a:spcAft>
                <a:spcPts val="0"/>
              </a:spcAft>
              <a:buClr>
                <a:schemeClr val="dk1"/>
              </a:buClr>
              <a:buSzPts val="1760"/>
              <a:buNone/>
            </a:pPr>
            <a:r>
              <a:rPr lang="en-US" sz="1760"/>
              <a:t>The Goal: To reclaim the Alcatraz, a federal surplus land, for all indigenous peoples   </a:t>
            </a:r>
            <a:endParaRPr/>
          </a:p>
          <a:p>
            <a:pPr indent="0" lvl="0" marL="0" rtl="0" algn="l">
              <a:lnSpc>
                <a:spcPct val="80000"/>
              </a:lnSpc>
              <a:spcBef>
                <a:spcPts val="352"/>
              </a:spcBef>
              <a:spcAft>
                <a:spcPts val="0"/>
              </a:spcAft>
              <a:buClr>
                <a:schemeClr val="dk1"/>
              </a:buClr>
              <a:buSzPts val="1760"/>
              <a:buNone/>
            </a:pPr>
            <a:r>
              <a:rPr lang="en-US" sz="1760"/>
              <a:t>	</a:t>
            </a:r>
            <a:endParaRPr/>
          </a:p>
          <a:p>
            <a:pPr indent="-342900" lvl="0" marL="342900" rtl="0" algn="l">
              <a:lnSpc>
                <a:spcPct val="80000"/>
              </a:lnSpc>
              <a:spcBef>
                <a:spcPts val="352"/>
              </a:spcBef>
              <a:spcAft>
                <a:spcPts val="0"/>
              </a:spcAft>
              <a:buClr>
                <a:schemeClr val="dk1"/>
              </a:buClr>
              <a:buSzPts val="1760"/>
              <a:buChar char="•"/>
            </a:pPr>
            <a:r>
              <a:rPr lang="en-US" sz="1760"/>
              <a:t>These actions caught the local, state, and federal government by surprise.   They took over Alcatraz without force and remained on the island for two years </a:t>
            </a:r>
            <a:endParaRPr/>
          </a:p>
          <a:p>
            <a:pPr indent="-231140" lvl="0" marL="342900" rtl="0" algn="l">
              <a:lnSpc>
                <a:spcPct val="80000"/>
              </a:lnSpc>
              <a:spcBef>
                <a:spcPts val="352"/>
              </a:spcBef>
              <a:spcAft>
                <a:spcPts val="0"/>
              </a:spcAft>
              <a:buClr>
                <a:schemeClr val="dk1"/>
              </a:buClr>
              <a:buSzPts val="1760"/>
              <a:buNone/>
            </a:pPr>
            <a:r>
              <a:t/>
            </a:r>
            <a:endParaRPr sz="1760"/>
          </a:p>
          <a:p>
            <a:pPr indent="-342900" lvl="0" marL="342900" rtl="0" algn="l">
              <a:lnSpc>
                <a:spcPct val="80000"/>
              </a:lnSpc>
              <a:spcBef>
                <a:spcPts val="352"/>
              </a:spcBef>
              <a:spcAft>
                <a:spcPts val="0"/>
              </a:spcAft>
              <a:buClr>
                <a:schemeClr val="dk1"/>
              </a:buClr>
              <a:buSzPts val="1760"/>
              <a:buChar char="•"/>
            </a:pPr>
            <a:r>
              <a:rPr lang="en-US" sz="1760"/>
              <a:t>After a fire to the lighthouse and various buildings erupted in 1971, the uprising was soon ended by the coast guard and law enforcement.  Peacefully, the activists left as swiftly as they arrived  </a:t>
            </a:r>
            <a:endParaRPr/>
          </a:p>
          <a:p>
            <a:pPr indent="-231140" lvl="0" marL="342900" rtl="0" algn="l">
              <a:lnSpc>
                <a:spcPct val="80000"/>
              </a:lnSpc>
              <a:spcBef>
                <a:spcPts val="352"/>
              </a:spcBef>
              <a:spcAft>
                <a:spcPts val="0"/>
              </a:spcAft>
              <a:buClr>
                <a:schemeClr val="dk1"/>
              </a:buClr>
              <a:buSzPts val="1760"/>
              <a:buNone/>
            </a:pPr>
            <a:r>
              <a:t/>
            </a:r>
            <a:endParaRPr sz="1760"/>
          </a:p>
          <a:p>
            <a:pPr indent="-342900" lvl="0" marL="342900" rtl="0" algn="l">
              <a:lnSpc>
                <a:spcPct val="80000"/>
              </a:lnSpc>
              <a:spcBef>
                <a:spcPts val="352"/>
              </a:spcBef>
              <a:spcAft>
                <a:spcPts val="0"/>
              </a:spcAft>
              <a:buClr>
                <a:schemeClr val="dk1"/>
              </a:buClr>
              <a:buSzPts val="1760"/>
              <a:buChar char="•"/>
            </a:pPr>
            <a:r>
              <a:rPr lang="en-US" sz="1760"/>
              <a:t>Why was this an important event in modern Native American History? We will discuss the facts behind the Occupation and explore the issues  </a:t>
            </a:r>
            <a:endParaRPr sz="1760"/>
          </a:p>
          <a:p>
            <a:pPr indent="-231140" lvl="0" marL="342900" rtl="0" algn="l">
              <a:lnSpc>
                <a:spcPct val="80000"/>
              </a:lnSpc>
              <a:spcBef>
                <a:spcPts val="352"/>
              </a:spcBef>
              <a:spcAft>
                <a:spcPts val="0"/>
              </a:spcAft>
              <a:buClr>
                <a:schemeClr val="dk1"/>
              </a:buClr>
              <a:buSzPts val="1760"/>
              <a:buNone/>
            </a:pPr>
            <a:r>
              <a:t/>
            </a:r>
            <a:endParaRPr sz="1760"/>
          </a:p>
          <a:p>
            <a:pPr indent="0" lvl="0" marL="0" rtl="0" algn="l">
              <a:lnSpc>
                <a:spcPct val="80000"/>
              </a:lnSpc>
              <a:spcBef>
                <a:spcPts val="352"/>
              </a:spcBef>
              <a:spcAft>
                <a:spcPts val="0"/>
              </a:spcAft>
              <a:buClr>
                <a:schemeClr val="dk1"/>
              </a:buClr>
              <a:buSzPts val="1760"/>
              <a:buNone/>
            </a:pPr>
            <a:r>
              <a:t/>
            </a:r>
            <a:endParaRPr sz="1760"/>
          </a:p>
          <a:p>
            <a:pPr indent="-231140" lvl="0" marL="342900" rtl="0" algn="l">
              <a:lnSpc>
                <a:spcPct val="80000"/>
              </a:lnSpc>
              <a:spcBef>
                <a:spcPts val="352"/>
              </a:spcBef>
              <a:spcAft>
                <a:spcPts val="0"/>
              </a:spcAft>
              <a:buClr>
                <a:schemeClr val="dk1"/>
              </a:buClr>
              <a:buSzPts val="1760"/>
              <a:buNone/>
            </a:pPr>
            <a:r>
              <a:t/>
            </a:r>
            <a:endParaRPr sz="1760"/>
          </a:p>
          <a:p>
            <a:pPr indent="-231140" lvl="0" marL="342900" rtl="0" algn="l">
              <a:lnSpc>
                <a:spcPct val="80000"/>
              </a:lnSpc>
              <a:spcBef>
                <a:spcPts val="352"/>
              </a:spcBef>
              <a:spcAft>
                <a:spcPts val="0"/>
              </a:spcAft>
              <a:buClr>
                <a:schemeClr val="dk1"/>
              </a:buClr>
              <a:buSzPts val="1760"/>
              <a:buNone/>
            </a:pPr>
            <a:r>
              <a:t/>
            </a:r>
            <a:endParaRPr sz="176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What is Federal Surplus Property?</a:t>
            </a:r>
            <a:endParaRPr/>
          </a:p>
        </p:txBody>
      </p:sp>
      <p:sp>
        <p:nvSpPr>
          <p:cNvPr id="122" name="Google Shape;122;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160000"/>
              </a:lnSpc>
              <a:spcBef>
                <a:spcPts val="1200"/>
              </a:spcBef>
              <a:spcAft>
                <a:spcPts val="0"/>
              </a:spcAft>
              <a:buClr>
                <a:schemeClr val="dk1"/>
              </a:buClr>
              <a:buSzPts val="1100"/>
              <a:buFont typeface="Arial"/>
              <a:buNone/>
            </a:pPr>
            <a:r>
              <a:rPr lang="en-US" sz="1800">
                <a:solidFill>
                  <a:srgbClr val="1B1B1B"/>
                </a:solidFill>
                <a:highlight>
                  <a:srgbClr val="FFFFFF"/>
                </a:highlight>
                <a:latin typeface="Roboto"/>
                <a:ea typeface="Roboto"/>
                <a:cs typeface="Roboto"/>
                <a:sym typeface="Roboto"/>
              </a:rPr>
              <a:t>Eligible state and local government agencies and nonprofit organizations can obtain personal property that the federal government no longer needs through the Federal Surplus Personal Property Donation Program.</a:t>
            </a:r>
            <a:endParaRPr sz="1800">
              <a:solidFill>
                <a:srgbClr val="1B1B1B"/>
              </a:solidFill>
              <a:highlight>
                <a:srgbClr val="FFFFFF"/>
              </a:highlight>
              <a:latin typeface="Roboto"/>
              <a:ea typeface="Roboto"/>
              <a:cs typeface="Roboto"/>
              <a:sym typeface="Roboto"/>
            </a:endParaRPr>
          </a:p>
          <a:p>
            <a:pPr indent="0" lvl="0" marL="0" rtl="0" algn="l">
              <a:lnSpc>
                <a:spcPct val="160000"/>
              </a:lnSpc>
              <a:spcBef>
                <a:spcPts val="1200"/>
              </a:spcBef>
              <a:spcAft>
                <a:spcPts val="0"/>
              </a:spcAft>
              <a:buClr>
                <a:schemeClr val="dk1"/>
              </a:buClr>
              <a:buSzPts val="1100"/>
              <a:buFont typeface="Arial"/>
              <a:buNone/>
            </a:pPr>
            <a:r>
              <a:rPr lang="en-US" sz="1800">
                <a:solidFill>
                  <a:srgbClr val="1B1B1B"/>
                </a:solidFill>
                <a:highlight>
                  <a:srgbClr val="FFFFFF"/>
                </a:highlight>
                <a:latin typeface="Roboto"/>
                <a:ea typeface="Roboto"/>
                <a:cs typeface="Roboto"/>
                <a:sym typeface="Roboto"/>
              </a:rPr>
              <a:t>Surplus personal property includes all types of property except:</a:t>
            </a:r>
            <a:endParaRPr sz="1800">
              <a:solidFill>
                <a:srgbClr val="1B1B1B"/>
              </a:solidFill>
              <a:highlight>
                <a:srgbClr val="FFFFFF"/>
              </a:highlight>
              <a:latin typeface="Roboto"/>
              <a:ea typeface="Roboto"/>
              <a:cs typeface="Roboto"/>
              <a:sym typeface="Roboto"/>
            </a:endParaRPr>
          </a:p>
          <a:p>
            <a:pPr indent="-342900" lvl="0" marL="457200" rtl="0" algn="l">
              <a:lnSpc>
                <a:spcPct val="160000"/>
              </a:lnSpc>
              <a:spcBef>
                <a:spcPts val="1200"/>
              </a:spcBef>
              <a:spcAft>
                <a:spcPts val="0"/>
              </a:spcAft>
              <a:buClr>
                <a:srgbClr val="1B1B1B"/>
              </a:buClr>
              <a:buSzPts val="1800"/>
              <a:buFont typeface="Roboto"/>
              <a:buChar char="●"/>
            </a:pPr>
            <a:r>
              <a:rPr lang="en-US" sz="1800">
                <a:solidFill>
                  <a:srgbClr val="1B1B1B"/>
                </a:solidFill>
                <a:highlight>
                  <a:srgbClr val="FFFFFF"/>
                </a:highlight>
                <a:latin typeface="Roboto"/>
                <a:ea typeface="Roboto"/>
                <a:cs typeface="Roboto"/>
                <a:sym typeface="Roboto"/>
              </a:rPr>
              <a:t>Land or other real property;</a:t>
            </a:r>
            <a:endParaRPr sz="1800">
              <a:solidFill>
                <a:srgbClr val="1B1B1B"/>
              </a:solidFill>
              <a:highlight>
                <a:srgbClr val="FFFFFF"/>
              </a:highlight>
              <a:latin typeface="Roboto"/>
              <a:ea typeface="Roboto"/>
              <a:cs typeface="Roboto"/>
              <a:sym typeface="Roboto"/>
            </a:endParaRPr>
          </a:p>
          <a:p>
            <a:pPr indent="-342900" lvl="0" marL="457200" rtl="0" algn="l">
              <a:lnSpc>
                <a:spcPct val="160000"/>
              </a:lnSpc>
              <a:spcBef>
                <a:spcPts val="0"/>
              </a:spcBef>
              <a:spcAft>
                <a:spcPts val="0"/>
              </a:spcAft>
              <a:buClr>
                <a:srgbClr val="1B1B1B"/>
              </a:buClr>
              <a:buSzPts val="1800"/>
              <a:buFont typeface="Roboto"/>
              <a:buChar char="●"/>
            </a:pPr>
            <a:r>
              <a:rPr lang="en-US" sz="1800">
                <a:solidFill>
                  <a:srgbClr val="1B1B1B"/>
                </a:solidFill>
                <a:highlight>
                  <a:srgbClr val="FFFFFF"/>
                </a:highlight>
                <a:latin typeface="Roboto"/>
                <a:ea typeface="Roboto"/>
                <a:cs typeface="Roboto"/>
                <a:sym typeface="Roboto"/>
              </a:rPr>
              <a:t>Certain naval vessels; and</a:t>
            </a:r>
            <a:endParaRPr sz="1800">
              <a:solidFill>
                <a:srgbClr val="1B1B1B"/>
              </a:solidFill>
              <a:highlight>
                <a:srgbClr val="FFFFFF"/>
              </a:highlight>
              <a:latin typeface="Roboto"/>
              <a:ea typeface="Roboto"/>
              <a:cs typeface="Roboto"/>
              <a:sym typeface="Roboto"/>
            </a:endParaRPr>
          </a:p>
          <a:p>
            <a:pPr indent="-342900" lvl="0" marL="457200" rtl="0" algn="l">
              <a:lnSpc>
                <a:spcPct val="160000"/>
              </a:lnSpc>
              <a:spcBef>
                <a:spcPts val="0"/>
              </a:spcBef>
              <a:spcAft>
                <a:spcPts val="0"/>
              </a:spcAft>
              <a:buClr>
                <a:srgbClr val="1B1B1B"/>
              </a:buClr>
              <a:buSzPts val="1800"/>
              <a:buFont typeface="Roboto"/>
              <a:buChar char="●"/>
            </a:pPr>
            <a:r>
              <a:rPr lang="en-US" sz="1800">
                <a:solidFill>
                  <a:srgbClr val="1B1B1B"/>
                </a:solidFill>
                <a:highlight>
                  <a:srgbClr val="FFFFFF"/>
                </a:highlight>
                <a:latin typeface="Roboto"/>
                <a:ea typeface="Roboto"/>
                <a:cs typeface="Roboto"/>
                <a:sym typeface="Roboto"/>
              </a:rPr>
              <a:t>Records of the federal government.</a:t>
            </a:r>
            <a:endParaRPr sz="1800">
              <a:solidFill>
                <a:srgbClr val="1B1B1B"/>
              </a:solidFill>
              <a:highlight>
                <a:srgbClr val="FFFFFF"/>
              </a:highlight>
              <a:latin typeface="Roboto"/>
              <a:ea typeface="Roboto"/>
              <a:cs typeface="Roboto"/>
              <a:sym typeface="Roboto"/>
            </a:endParaRPr>
          </a:p>
          <a:p>
            <a:pPr indent="0" lvl="0" marL="0" rtl="0" algn="l">
              <a:spcBef>
                <a:spcPts val="1200"/>
              </a:spcBef>
              <a:spcAft>
                <a:spcPts val="0"/>
              </a:spcAft>
              <a:buNone/>
            </a:pPr>
            <a:r>
              <a:rPr lang="en-US" sz="1800"/>
              <a:t>Alcatraz had been categorized as surplus land by the United States government, sitting unused since the prison there was closed in 1963</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Source: </a:t>
            </a:r>
            <a:r>
              <a:rPr lang="en-US" sz="1100" u="sng">
                <a:solidFill>
                  <a:schemeClr val="hlink"/>
                </a:solidFill>
                <a:latin typeface="Arial"/>
                <a:ea typeface="Arial"/>
                <a:cs typeface="Arial"/>
                <a:sym typeface="Arial"/>
                <a:hlinkClick r:id="rId3"/>
              </a:rPr>
              <a:t>https://www.gsa.gov/buying-selling/government-property-for-sale-or-disposal/personal-property-for-reuse-sale/for-state-agencies-and-public-orgs/how-to-acquire-surplus-federal-personal-property</a:t>
            </a:r>
            <a:endParaRPr sz="1800"/>
          </a:p>
          <a:p>
            <a:pPr indent="-139700" lvl="0" marL="342900" rtl="0" algn="l">
              <a:spcBef>
                <a:spcPts val="640"/>
              </a:spcBef>
              <a:spcAft>
                <a:spcPts val="0"/>
              </a:spcAft>
              <a:buClr>
                <a:schemeClr val="dk1"/>
              </a:buClr>
              <a:buSzPts val="3200"/>
              <a:buNone/>
            </a:pPr>
            <a:r>
              <a:t/>
            </a:r>
            <a:endParaRPr/>
          </a:p>
          <a:p>
            <a:pPr indent="0" lvl="0" marL="0" rtl="0" algn="l">
              <a:spcBef>
                <a:spcPts val="64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Video: the Sunrise Ceremony</a:t>
            </a:r>
            <a:endParaRPr/>
          </a:p>
        </p:txBody>
      </p:sp>
      <p:pic>
        <p:nvPicPr>
          <p:cNvPr descr="alcatraz-1424597_640.jpg" id="129" name="Google Shape;129;p6"/>
          <p:cNvPicPr preferRelativeResize="0"/>
          <p:nvPr>
            <p:ph idx="1" type="body"/>
          </p:nvPr>
        </p:nvPicPr>
        <p:blipFill rotWithShape="1">
          <a:blip r:embed="rId3">
            <a:alphaModFix/>
          </a:blip>
          <a:srcRect b="13336" l="0" r="0" t="13335"/>
          <a:stretch/>
        </p:blipFill>
        <p:spPr>
          <a:xfrm>
            <a:off x="457200" y="1600200"/>
            <a:ext cx="8229600" cy="45259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Day 1: Sunrise Ceremony questions</a:t>
            </a:r>
            <a:endParaRPr/>
          </a:p>
        </p:txBody>
      </p:sp>
      <p:sp>
        <p:nvSpPr>
          <p:cNvPr id="136" name="Google Shape;136;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What day of the year do Native peoples gather on Alcatraz for the Sunrise ceremony?</a:t>
            </a:r>
            <a:endParaRPr/>
          </a:p>
          <a:p>
            <a:pPr indent="-342900" lvl="0" marL="342900" rtl="0" algn="l">
              <a:spcBef>
                <a:spcPts val="640"/>
              </a:spcBef>
              <a:spcAft>
                <a:spcPts val="0"/>
              </a:spcAft>
              <a:buClr>
                <a:schemeClr val="dk1"/>
              </a:buClr>
              <a:buSzPts val="3200"/>
              <a:buChar char="•"/>
            </a:pPr>
            <a:r>
              <a:rPr lang="en-US"/>
              <a:t>In the video, a young man states that Alcatraz represents a stand for “self – determination”</a:t>
            </a:r>
            <a:endParaRPr/>
          </a:p>
          <a:p>
            <a:pPr indent="-342900" lvl="0" marL="342900" rtl="0" algn="l">
              <a:spcBef>
                <a:spcPts val="640"/>
              </a:spcBef>
              <a:spcAft>
                <a:spcPts val="0"/>
              </a:spcAft>
              <a:buClr>
                <a:schemeClr val="dk1"/>
              </a:buClr>
              <a:buSzPts val="3200"/>
              <a:buChar char="•"/>
            </a:pPr>
            <a:r>
              <a:rPr lang="en-US"/>
              <a:t>What does self – determination mean?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Day 1: Richard Oaks </a:t>
            </a:r>
            <a:endParaRPr/>
          </a:p>
        </p:txBody>
      </p:sp>
      <p:pic>
        <p:nvPicPr>
          <p:cNvPr descr="220px-Richard_Oakes_(activist).jpg" id="143" name="Google Shape;143;p8"/>
          <p:cNvPicPr preferRelativeResize="0"/>
          <p:nvPr>
            <p:ph idx="1" type="body"/>
          </p:nvPr>
        </p:nvPicPr>
        <p:blipFill rotWithShape="1">
          <a:blip r:embed="rId3">
            <a:alphaModFix/>
          </a:blip>
          <a:srcRect b="0" l="-51660" r="-51659" t="0"/>
          <a:stretch/>
        </p:blipFill>
        <p:spPr>
          <a:xfrm>
            <a:off x="457200" y="1600200"/>
            <a:ext cx="8229600" cy="45259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2020-03-24T12:12:05Z</dcterms:created>
  <dc:creator>David Greendeer</dc:creator>
</cp:coreProperties>
</file>