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Lst>
  <p:sldSz cy="6858000" cx="12192000"/>
  <p:notesSz cx="6858000" cy="9144000"/>
  <p:embeddedFontLst>
    <p:embeddedFont>
      <p:font typeface="Roboto"/>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8" roundtripDataSignature="AMtx7mgBXgBK4XFS3St88Jaern3D7aQQt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Roboto-bold.fntdata"/><Relationship Id="rId12" Type="http://schemas.openxmlformats.org/officeDocument/2006/relationships/slide" Target="slides/slide8.xml"/><Relationship Id="rId34" Type="http://schemas.openxmlformats.org/officeDocument/2006/relationships/font" Target="fonts/Roboto-regular.fntdata"/><Relationship Id="rId15" Type="http://schemas.openxmlformats.org/officeDocument/2006/relationships/slide" Target="slides/slide11.xml"/><Relationship Id="rId37" Type="http://schemas.openxmlformats.org/officeDocument/2006/relationships/font" Target="fonts/Roboto-boldItalic.fntdata"/><Relationship Id="rId14" Type="http://schemas.openxmlformats.org/officeDocument/2006/relationships/slide" Target="slides/slide10.xml"/><Relationship Id="rId36" Type="http://schemas.openxmlformats.org/officeDocument/2006/relationships/font" Target="fonts/Roboto-italic.fntdata"/><Relationship Id="rId17" Type="http://schemas.openxmlformats.org/officeDocument/2006/relationships/slide" Target="slides/slide13.xml"/><Relationship Id="rId16" Type="http://schemas.openxmlformats.org/officeDocument/2006/relationships/slide" Target="slides/slide12.xml"/><Relationship Id="rId38" Type="http://customschemas.google.com/relationships/presentationmetadata" Target="meta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mkonation.com/remembering-and-honouring-missing-and-murdered-indigenous-women-and-girls-on-october-4/"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orthcoastjournal.com/humboldt/the-flower-dancers/Content?oid=10229320"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parknotes.com/lit/ceremony/themes/"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atimes.com/entertainment-arts/tv/story/2019-10-14/native-representation-molly-of-denali-pbs"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ikihow.com/Write-a-Haiku-Poem#_note-6"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9gag.com/gag/aXbmyKP/a-haiku-about-menstruation"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healthyselfesteem.org" TargetMode="External"/><Relationship Id="rId3" Type="http://schemas.openxmlformats.org/officeDocument/2006/relationships/hyperlink" Target="https://healthyselfesteem.org/lessons-activities/self-esteem-lesson-plan/"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hs.gov/suicideprevention/" TargetMode="External"/><Relationship Id="rId3" Type="http://schemas.openxmlformats.org/officeDocument/2006/relationships/hyperlink" Target="https://www.aacap.org"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imesofindia.indiatimes.com/city/lucknow/noshame-lets-talk-about-periods/articleshow/58878456.cms"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ssuu.com/iwgia/docs/indigenous_women_and_redd_web"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wac.ca/wp-content/uploads/2018/05/Honouring-Women-Booklet-PrintReady-20PTFont.pdf" TargetMode="External"/><Relationship Id="rId3" Type="http://schemas.openxmlformats.org/officeDocument/2006/relationships/hyperlink" Target="https://issuu.com/iwgia/docs/indigenous_women_and_redd_web"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wac.ca/wp-content/uploads/2018/05/Honouring-Women-Booklet-PrintReady-20PTFont.pdf" TargetMode="External"/><Relationship Id="rId3" Type="http://schemas.openxmlformats.org/officeDocument/2006/relationships/hyperlink" Target="http://www.anupartha.com/resources/blog/metoo-is-this-the-beginning-of-the-end-of-patriarchy/"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erriam-webster.com/dictionary/double%20standard"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huffingtonpost.com/entry/romantic-comedies-teach-women-that-stalking-is-a-compliment_us_56a8fa1fe4b0f7179928a17d" TargetMode="External"/><Relationship Id="rId3" Type="http://schemas.openxmlformats.org/officeDocument/2006/relationships/hyperlink" Target="https://www.womensweb.in/2017/02/media-and-ads-promoting-patriarchy/"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osu.edu/jennamarie/2018/08/30/identity-chart/"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verywellfamily.com/what-does-coming-of-age-mean-3288528"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verywellfamily.com/what-does-coming-of-age-mean-3288528" TargetMode="External"/><Relationship Id="rId3" Type="http://schemas.openxmlformats.org/officeDocument/2006/relationships/hyperlink" Target="https://obamawhitehouse.archives.gov/blog/2012/10/04/addressing-underage-drinking-local-leve"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verywellfamily.com/what-does-coming-of-age-mean-3288528" TargetMode="External"/><Relationship Id="rId3" Type="http://schemas.openxmlformats.org/officeDocument/2006/relationships/hyperlink" Target="https://www.chabad.org/library/article_cdo/aid/144321/jewish/Bar-Mitzvah.htm"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verywellfamily.com/what-does-coming-of-age-mean-3288528" TargetMode="External"/><Relationship Id="rId3" Type="http://schemas.openxmlformats.org/officeDocument/2006/relationships/hyperlink" Target="https://vermontcatholic.org/schools/change-coming-to-timing-of-sacrament-of-confirmation/"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Hupa" TargetMode="External"/><Relationship Id="rId3" Type="http://schemas.openxmlformats.org/officeDocument/2006/relationships/hyperlink" Target="https://www.times-standard.com/2016/02/18/hoopa-tribe-set-to-make-emergency-declaration-due-to-crime/"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ndybay.org/newsitems/2014/09/02/18761038.php"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orthcoastjournal.com/humboldt/the-flower-dancers/Content?oid=10229320" TargetMode="External"/><Relationship Id="rId3" Type="http://schemas.openxmlformats.org/officeDocument/2006/relationships/hyperlink" Target="https://www.northcoastjournal.com/humboldt/ImageArchives?oid=10229605" TargetMode="External"/><Relationship Id="rId4" Type="http://schemas.openxmlformats.org/officeDocument/2006/relationships/hyperlink" Target="https://www.northcoastjournal.com/humboldt/the-flower-dancers/Content?oid=10229320"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000">
                <a:solidFill>
                  <a:srgbClr val="000000"/>
                </a:solidFill>
              </a:rPr>
              <a:t>Teacher Text:</a:t>
            </a:r>
            <a:r>
              <a:rPr lang="en-US" sz="1000">
                <a:solidFill>
                  <a:srgbClr val="000000"/>
                </a:solidFill>
              </a:rPr>
              <a:t>  The Honoring Women Lesson plan is a 4 day intensive that  will focus on Women’s </a:t>
            </a:r>
            <a:r>
              <a:rPr lang="en-US" sz="1000">
                <a:solidFill>
                  <a:srgbClr val="000000"/>
                </a:solidFill>
              </a:rPr>
              <a:t>Ceremonies</a:t>
            </a:r>
            <a:r>
              <a:rPr lang="en-US" sz="1000">
                <a:solidFill>
                  <a:srgbClr val="000000"/>
                </a:solidFill>
              </a:rPr>
              <a:t> and the importance of honoring and celebrating girls and women and its impact on their self-esteem.  This lesson will cover a variety of topics such as, ceremony, menstruation, storytelling and  patriarchy.  </a:t>
            </a:r>
            <a:endParaRPr sz="1000">
              <a:solidFill>
                <a:srgbClr val="000000"/>
              </a:solidFill>
            </a:endParaRPr>
          </a:p>
          <a:p>
            <a:pPr indent="0" lvl="0" marL="0" rtl="0" algn="l">
              <a:spcBef>
                <a:spcPts val="0"/>
              </a:spcBef>
              <a:spcAft>
                <a:spcPts val="0"/>
              </a:spcAft>
              <a:buNone/>
            </a:pPr>
            <a:r>
              <a:t/>
            </a:r>
            <a:endParaRPr sz="1000">
              <a:solidFill>
                <a:srgbClr val="000000"/>
              </a:solidFill>
            </a:endParaRPr>
          </a:p>
          <a:p>
            <a:pPr indent="0" lvl="0" marL="0" rtl="0" algn="l">
              <a:spcBef>
                <a:spcPts val="0"/>
              </a:spcBef>
              <a:spcAft>
                <a:spcPts val="0"/>
              </a:spcAft>
              <a:buNone/>
            </a:pPr>
            <a:r>
              <a:rPr lang="en-US" sz="1000">
                <a:solidFill>
                  <a:srgbClr val="000000"/>
                </a:solidFill>
              </a:rPr>
              <a:t>Photo Credit - </a:t>
            </a:r>
            <a:r>
              <a:rPr i="1" lang="en-US" sz="1000">
                <a:solidFill>
                  <a:srgbClr val="000000"/>
                </a:solidFill>
              </a:rPr>
              <a:t>Remembering and Honouring Missing and Murdered Indigenous Women and Girls on October 4 Article </a:t>
            </a:r>
            <a:r>
              <a:rPr lang="en-US" sz="1000">
                <a:solidFill>
                  <a:srgbClr val="000000"/>
                </a:solidFill>
              </a:rPr>
              <a:t> By Melanie Ferris</a:t>
            </a:r>
            <a:endParaRPr sz="1000">
              <a:solidFill>
                <a:srgbClr val="000000"/>
              </a:solidFill>
            </a:endParaRPr>
          </a:p>
          <a:p>
            <a:pPr indent="0" lvl="0" marL="0" rtl="0" algn="l">
              <a:spcBef>
                <a:spcPts val="0"/>
              </a:spcBef>
              <a:spcAft>
                <a:spcPts val="0"/>
              </a:spcAft>
              <a:buNone/>
            </a:pPr>
            <a:r>
              <a:rPr lang="en-US" sz="1000">
                <a:solidFill>
                  <a:srgbClr val="000000"/>
                </a:solidFill>
                <a:highlight>
                  <a:srgbClr val="FFFFFF"/>
                </a:highlight>
              </a:rPr>
              <a:t>Manitoba Keewatinowi Okimakanak - </a:t>
            </a:r>
            <a:r>
              <a:rPr lang="en-US" sz="1000" u="sng">
                <a:solidFill>
                  <a:schemeClr val="hlink"/>
                </a:solidFill>
                <a:highlight>
                  <a:srgbClr val="FFFFFF"/>
                </a:highlight>
                <a:hlinkClick r:id="rId2"/>
              </a:rPr>
              <a:t>http://mkonation.com/remembering-and-honouring-missing-and-murdered-indigenous-women-and-girls-on-october-4/</a:t>
            </a:r>
            <a:r>
              <a:rPr lang="en-US" sz="1000">
                <a:solidFill>
                  <a:srgbClr val="000000"/>
                </a:solidFill>
                <a:highlight>
                  <a:srgbClr val="FFFFFF"/>
                </a:highlight>
              </a:rPr>
              <a:t> </a:t>
            </a:r>
            <a:endParaRPr sz="1000">
              <a:solidFill>
                <a:srgbClr val="000000"/>
              </a:solidFill>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Ask students: “What does the Flower Dance </a:t>
            </a:r>
            <a:r>
              <a:rPr i="1" lang="en-US" sz="1100">
                <a:latin typeface="Arial"/>
                <a:ea typeface="Arial"/>
                <a:cs typeface="Arial"/>
                <a:sym typeface="Arial"/>
              </a:rPr>
              <a:t>give</a:t>
            </a:r>
            <a:r>
              <a:rPr lang="en-US" sz="1100">
                <a:latin typeface="Arial"/>
                <a:ea typeface="Arial"/>
                <a:cs typeface="Arial"/>
                <a:sym typeface="Arial"/>
              </a:rPr>
              <a:t> to young girls and women?” </a:t>
            </a:r>
            <a:endParaRPr/>
          </a:p>
          <a:p>
            <a:pPr indent="0" lvl="0" marL="0" rtl="0" algn="l">
              <a:spcBef>
                <a:spcPts val="0"/>
              </a:spcBef>
              <a:spcAft>
                <a:spcPts val="0"/>
              </a:spcAft>
              <a:buNone/>
            </a:pPr>
            <a:r>
              <a:rPr lang="en-US"/>
              <a:t>During the video, Dr.  Cutcha Risling Baldy explains the components involved in the ceremony.  </a:t>
            </a:r>
            <a:endParaRPr/>
          </a:p>
          <a:p>
            <a:pPr indent="0" lvl="0" marL="0" rtl="0" algn="l">
              <a:spcBef>
                <a:spcPts val="0"/>
              </a:spcBef>
              <a:spcAft>
                <a:spcPts val="0"/>
              </a:spcAft>
              <a:buClr>
                <a:schemeClr val="dk1"/>
              </a:buClr>
              <a:buSzPts val="1100"/>
              <a:buFont typeface="Arial"/>
              <a:buNone/>
            </a:pPr>
            <a:r>
              <a:t/>
            </a:r>
            <a:endParaRPr/>
          </a:p>
        </p:txBody>
      </p:sp>
      <p:sp>
        <p:nvSpPr>
          <p:cNvPr id="154" name="Google Shape;15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Google Shape;159;g7f2d84dea5_0_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7f2d84dea5_0_5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00"/>
              <a:t>Image - </a:t>
            </a:r>
            <a:r>
              <a:rPr lang="en-US" sz="1000">
                <a:solidFill>
                  <a:srgbClr val="555555"/>
                </a:solidFill>
              </a:rPr>
              <a:t>PHOTO BY CUTCHA RISLING BALDY </a:t>
            </a:r>
            <a:endParaRPr sz="1000">
              <a:solidFill>
                <a:srgbClr val="555555"/>
              </a:solidFill>
            </a:endParaRPr>
          </a:p>
          <a:p>
            <a:pPr indent="0" lvl="0" marL="0" rtl="0" algn="l">
              <a:spcBef>
                <a:spcPts val="0"/>
              </a:spcBef>
              <a:spcAft>
                <a:spcPts val="0"/>
              </a:spcAft>
              <a:buNone/>
            </a:pPr>
            <a:r>
              <a:rPr lang="en-US" sz="1000" u="sng">
                <a:solidFill>
                  <a:schemeClr val="hlink"/>
                </a:solidFill>
                <a:hlinkClick r:id="rId2"/>
              </a:rPr>
              <a:t>https://www.northcoastjournal.com/humboldt/the-flower-dancers/Content?oid=10229320</a:t>
            </a:r>
            <a:r>
              <a:rPr lang="en-US" sz="1000">
                <a:solidFill>
                  <a:srgbClr val="555555"/>
                </a:solidFill>
              </a:rPr>
              <a:t> </a:t>
            </a:r>
            <a:endParaRPr sz="1000">
              <a:solidFill>
                <a:srgbClr val="555555"/>
              </a:solidFill>
            </a:endParaRPr>
          </a:p>
          <a:p>
            <a:pPr indent="0" lvl="0" marL="0" rtl="0" algn="l">
              <a:spcBef>
                <a:spcPts val="0"/>
              </a:spcBef>
              <a:spcAft>
                <a:spcPts val="0"/>
              </a:spcAft>
              <a:buNone/>
            </a:pPr>
            <a:r>
              <a:rPr lang="en-US"/>
              <a:t> </a:t>
            </a:r>
            <a:endParaRPr/>
          </a:p>
        </p:txBody>
      </p:sp>
      <p:sp>
        <p:nvSpPr>
          <p:cNvPr id="161" name="Google Shape;161;g7f2d84dea5_0_5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g7f2d84dea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7f2d84dea5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98181"/>
              </a:lnSpc>
              <a:spcBef>
                <a:spcPts val="500"/>
              </a:spcBef>
              <a:spcAft>
                <a:spcPts val="0"/>
              </a:spcAft>
              <a:buNone/>
            </a:pPr>
            <a:r>
              <a:rPr lang="en-US" sz="1300">
                <a:solidFill>
                  <a:srgbClr val="3D3D3D"/>
                </a:solidFill>
                <a:highlight>
                  <a:srgbClr val="FFFFFF"/>
                </a:highlight>
                <a:latin typeface="Arial"/>
                <a:ea typeface="Arial"/>
                <a:cs typeface="Arial"/>
                <a:sym typeface="Arial"/>
              </a:rPr>
              <a:t>Text- Ceremony By Leslie Marmon Silko - Sparknotes - </a:t>
            </a:r>
            <a:r>
              <a:rPr lang="en-US" sz="1300" u="sng">
                <a:solidFill>
                  <a:schemeClr val="hlink"/>
                </a:solidFill>
                <a:highlight>
                  <a:srgbClr val="FFFFFF"/>
                </a:highlight>
                <a:latin typeface="Arial"/>
                <a:ea typeface="Arial"/>
                <a:cs typeface="Arial"/>
                <a:sym typeface="Arial"/>
                <a:hlinkClick r:id="rId2"/>
              </a:rPr>
              <a:t>https://www.sparknotes.com/lit/ceremony/themes/</a:t>
            </a:r>
            <a:r>
              <a:rPr lang="en-US" sz="1300">
                <a:solidFill>
                  <a:srgbClr val="3D3D3D"/>
                </a:solidFill>
                <a:highlight>
                  <a:srgbClr val="FFFFFF"/>
                </a:highlight>
                <a:latin typeface="Arial"/>
                <a:ea typeface="Arial"/>
                <a:cs typeface="Arial"/>
                <a:sym typeface="Arial"/>
              </a:rPr>
              <a:t> </a:t>
            </a:r>
            <a:endParaRPr sz="1300">
              <a:solidFill>
                <a:srgbClr val="3D3D3D"/>
              </a:solidFill>
              <a:highlight>
                <a:srgbClr val="FFFFFF"/>
              </a:highlight>
              <a:latin typeface="Arial"/>
              <a:ea typeface="Arial"/>
              <a:cs typeface="Arial"/>
              <a:sym typeface="Arial"/>
            </a:endParaRPr>
          </a:p>
          <a:p>
            <a:pPr indent="0" lvl="0" marL="0" rtl="0" algn="l">
              <a:lnSpc>
                <a:spcPct val="98181"/>
              </a:lnSpc>
              <a:spcBef>
                <a:spcPts val="500"/>
              </a:spcBef>
              <a:spcAft>
                <a:spcPts val="0"/>
              </a:spcAft>
              <a:buNone/>
            </a:pPr>
            <a:r>
              <a:t/>
            </a:r>
            <a:endParaRPr sz="1300">
              <a:solidFill>
                <a:srgbClr val="3D3D3D"/>
              </a:solidFill>
              <a:highlight>
                <a:srgbClr val="FFFFFF"/>
              </a:highlight>
              <a:latin typeface="Arial"/>
              <a:ea typeface="Arial"/>
              <a:cs typeface="Arial"/>
              <a:sym typeface="Arial"/>
            </a:endParaRPr>
          </a:p>
          <a:p>
            <a:pPr indent="0" lvl="0" marL="0" rtl="0" algn="l">
              <a:lnSpc>
                <a:spcPct val="98181"/>
              </a:lnSpc>
              <a:spcBef>
                <a:spcPts val="500"/>
              </a:spcBef>
              <a:spcAft>
                <a:spcPts val="0"/>
              </a:spcAft>
              <a:buClr>
                <a:schemeClr val="dk1"/>
              </a:buClr>
              <a:buSzPts val="1100"/>
              <a:buFont typeface="Arial"/>
              <a:buNone/>
            </a:pPr>
            <a:r>
              <a:t/>
            </a:r>
            <a:endParaRPr sz="1300">
              <a:solidFill>
                <a:srgbClr val="3D3D3D"/>
              </a:solidFill>
              <a:highlight>
                <a:srgbClr val="FFFFFF"/>
              </a:highlight>
              <a:latin typeface="Arial"/>
              <a:ea typeface="Arial"/>
              <a:cs typeface="Arial"/>
              <a:sym typeface="Arial"/>
            </a:endParaRPr>
          </a:p>
        </p:txBody>
      </p:sp>
      <p:sp>
        <p:nvSpPr>
          <p:cNvPr id="169" name="Google Shape;169;g7f2d84dea5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g7f7c7cc9ed_0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7f7c7cc9ed_0_4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Photo Credit- Los Angeles Times, “How Molly of the Denali helps Native American Children Feel Seen” </a:t>
            </a:r>
            <a:r>
              <a:rPr lang="en-US" u="sng">
                <a:solidFill>
                  <a:schemeClr val="hlink"/>
                </a:solidFill>
                <a:hlinkClick r:id="rId2"/>
              </a:rPr>
              <a:t>https://www.latimes.com/entertainment-arts/tv/story/2019-10-14/native-representation-molly-of-denali-pbs</a:t>
            </a:r>
            <a:r>
              <a:rPr lang="en-US"/>
              <a:t> </a:t>
            </a:r>
            <a:endParaRPr/>
          </a:p>
          <a:p>
            <a:pPr indent="0" lvl="0" marL="0" rtl="0" algn="l">
              <a:spcBef>
                <a:spcPts val="0"/>
              </a:spcBef>
              <a:spcAft>
                <a:spcPts val="0"/>
              </a:spcAft>
              <a:buNone/>
            </a:pPr>
            <a:r>
              <a:rPr lang="en-US"/>
              <a:t>WGBH Educational Foundation, Molly of the Denali</a:t>
            </a:r>
            <a:endParaRPr/>
          </a:p>
          <a:p>
            <a:pPr indent="0" lvl="0" marL="0" rtl="0" algn="l">
              <a:spcBef>
                <a:spcPts val="0"/>
              </a:spcBef>
              <a:spcAft>
                <a:spcPts val="0"/>
              </a:spcAft>
              <a:buNone/>
            </a:pPr>
            <a:r>
              <a:t/>
            </a:r>
            <a:endParaRPr/>
          </a:p>
        </p:txBody>
      </p:sp>
      <p:sp>
        <p:nvSpPr>
          <p:cNvPr id="176" name="Google Shape;176;g7f7c7cc9ed_0_4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Google Shape;181;g7f7c7cc9ed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7f7c7cc9ed_0_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100"/>
              <a:t>Directions for Students: Write a “Haiku” about coming of age.  Listen, appreciate and reflect. Sharing with the class is optional. </a:t>
            </a:r>
            <a:endParaRPr sz="1100"/>
          </a:p>
          <a:p>
            <a:pPr indent="0" lvl="0" marL="0" rtl="0" algn="l">
              <a:lnSpc>
                <a:spcPct val="115000"/>
              </a:lnSpc>
              <a:spcBef>
                <a:spcPts val="0"/>
              </a:spcBef>
              <a:spcAft>
                <a:spcPts val="0"/>
              </a:spcAft>
              <a:buClr>
                <a:schemeClr val="dk1"/>
              </a:buClr>
              <a:buSzPts val="1100"/>
              <a:buFont typeface="Arial"/>
              <a:buNone/>
            </a:pPr>
            <a:r>
              <a:rPr lang="en-US" sz="1100"/>
              <a:t> </a:t>
            </a:r>
            <a:endParaRPr sz="1100"/>
          </a:p>
          <a:p>
            <a:pPr indent="0" lvl="0" marL="0" marR="292100" rtl="0" algn="l">
              <a:lnSpc>
                <a:spcPct val="115000"/>
              </a:lnSpc>
              <a:spcBef>
                <a:spcPts val="0"/>
              </a:spcBef>
              <a:spcAft>
                <a:spcPts val="0"/>
              </a:spcAft>
              <a:buClr>
                <a:schemeClr val="dk1"/>
              </a:buClr>
              <a:buSzPts val="1100"/>
              <a:buFont typeface="Arial"/>
              <a:buNone/>
            </a:pPr>
            <a:r>
              <a:rPr b="1" lang="en-US"/>
              <a:t>Follow the line and syllable structure of a haiku.</a:t>
            </a:r>
            <a:r>
              <a:rPr lang="en-US"/>
              <a:t> Haikus follow a strict form: three lines, with a 5-7-5 syllable structure. That means the first line will have five syllables, the second line will have seven syllables, and the last line will have five syllables.</a:t>
            </a:r>
            <a:r>
              <a:rPr baseline="30000" lang="en-US">
                <a:solidFill>
                  <a:srgbClr val="307530"/>
                </a:solidFill>
                <a:uFill>
                  <a:noFill/>
                </a:uFill>
                <a:hlinkClick r:id="rId2"/>
              </a:rPr>
              <a:t>[6]</a:t>
            </a:r>
            <a:endParaRPr baseline="30000">
              <a:solidFill>
                <a:srgbClr val="307530"/>
              </a:solidFill>
            </a:endParaRPr>
          </a:p>
          <a:p>
            <a:pPr indent="0" lvl="0" marL="0" marR="292100" rtl="0" algn="l">
              <a:lnSpc>
                <a:spcPct val="93750"/>
              </a:lnSpc>
              <a:spcBef>
                <a:spcPts val="800"/>
              </a:spcBef>
              <a:spcAft>
                <a:spcPts val="0"/>
              </a:spcAft>
              <a:buNone/>
            </a:pPr>
            <a:r>
              <a:rPr baseline="30000" lang="en-US" sz="1400">
                <a:highlight>
                  <a:srgbClr val="FFFFFF"/>
                </a:highlight>
              </a:rPr>
              <a:t>The poem will have a total of seventeen syllables. To count syllables in a word, place your hand under your chin. Then, say the word. Every time your chin touches your hand, this is one syllable. A haiku does not have to rhyme or follow a certain rhythm as long as it adheres to the syllable count.</a:t>
            </a:r>
            <a:endParaRPr baseline="30000" sz="1400">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sz="11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Photo Credit- Wikihow </a:t>
            </a:r>
            <a:endParaRPr/>
          </a:p>
          <a:p>
            <a:pPr indent="0" lvl="0" marL="0" rtl="0" algn="l">
              <a:spcBef>
                <a:spcPts val="0"/>
              </a:spcBef>
              <a:spcAft>
                <a:spcPts val="0"/>
              </a:spcAft>
              <a:buNone/>
            </a:pPr>
            <a:r>
              <a:t/>
            </a:r>
            <a:endParaRPr/>
          </a:p>
        </p:txBody>
      </p:sp>
      <p:sp>
        <p:nvSpPr>
          <p:cNvPr id="183" name="Google Shape;183;g7f7c7cc9ed_0_2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Google Shape;188;g82e0e7c583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82e0e7c583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Haiku Example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Photo Credit- </a:t>
            </a:r>
            <a:r>
              <a:rPr lang="en-US" u="sng">
                <a:solidFill>
                  <a:schemeClr val="hlink"/>
                </a:solidFill>
                <a:hlinkClick r:id="rId2"/>
              </a:rPr>
              <a:t>https://9gag.com/gag/aXbmyKP/a-haiku-about-menstruation</a:t>
            </a:r>
            <a:r>
              <a:rPr lang="en-US"/>
              <a:t>  </a:t>
            </a:r>
            <a:endParaRPr/>
          </a:p>
        </p:txBody>
      </p:sp>
      <p:sp>
        <p:nvSpPr>
          <p:cNvPr id="190" name="Google Shape;190;g82e0e7c583_0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g7f7c7cc9ed_0_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7f7c7cc9ed_0_5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Poem Example</a:t>
            </a:r>
            <a:endParaRPr/>
          </a:p>
          <a:p>
            <a:pPr indent="0" lvl="0" marL="0" rtl="0" algn="l">
              <a:spcBef>
                <a:spcPts val="0"/>
              </a:spcBef>
              <a:spcAft>
                <a:spcPts val="0"/>
              </a:spcAft>
              <a:buNone/>
            </a:pPr>
            <a:r>
              <a:rPr lang="en-US"/>
              <a:t>Poem By Nikki Tajiri from the Book: “She dreams when she bleeds, Poems about Periods” By Nikki Tajiri </a:t>
            </a:r>
            <a:endParaRPr/>
          </a:p>
        </p:txBody>
      </p:sp>
      <p:sp>
        <p:nvSpPr>
          <p:cNvPr id="196" name="Google Shape;196;g7f7c7cc9ed_0_5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g7f4a5f4ba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7f4a5f4ba2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solidFill>
                  <a:srgbClr val="000000"/>
                </a:solidFill>
                <a:highlight>
                  <a:srgbClr val="FFFFFF"/>
                </a:highlight>
              </a:rPr>
              <a:t>Optional Reading- </a:t>
            </a:r>
            <a:endParaRPr sz="1100">
              <a:solidFill>
                <a:srgbClr val="000000"/>
              </a:solidFill>
              <a:highlight>
                <a:srgbClr val="FFFFFF"/>
              </a:highlight>
            </a:endParaRPr>
          </a:p>
          <a:p>
            <a:pPr indent="-298450" lvl="0" marL="457200" rtl="0" algn="l">
              <a:spcBef>
                <a:spcPts val="0"/>
              </a:spcBef>
              <a:spcAft>
                <a:spcPts val="0"/>
              </a:spcAft>
              <a:buClr>
                <a:srgbClr val="000000"/>
              </a:buClr>
              <a:buSzPts val="1100"/>
              <a:buAutoNum type="arabicPeriod"/>
            </a:pPr>
            <a:r>
              <a:rPr lang="en-US" sz="1100">
                <a:solidFill>
                  <a:srgbClr val="000000"/>
                </a:solidFill>
                <a:highlight>
                  <a:srgbClr val="FFFFFF"/>
                </a:highlight>
              </a:rPr>
              <a:t>She Dreams when She Bleeds By Nikki Tajiri</a:t>
            </a:r>
            <a:endParaRPr sz="1100">
              <a:solidFill>
                <a:srgbClr val="000000"/>
              </a:solidFill>
              <a:highlight>
                <a:srgbClr val="FFFFFF"/>
              </a:highlight>
            </a:endParaRPr>
          </a:p>
          <a:p>
            <a:pPr indent="-298450" lvl="0" marL="457200" rtl="0" algn="l">
              <a:spcBef>
                <a:spcPts val="0"/>
              </a:spcBef>
              <a:spcAft>
                <a:spcPts val="0"/>
              </a:spcAft>
              <a:buClr>
                <a:srgbClr val="000000"/>
              </a:buClr>
              <a:buSzPts val="1100"/>
              <a:buAutoNum type="arabicPeriod"/>
            </a:pPr>
            <a:r>
              <a:rPr lang="en-US" sz="1100">
                <a:solidFill>
                  <a:srgbClr val="000000"/>
                </a:solidFill>
                <a:highlight>
                  <a:srgbClr val="FFFFFF"/>
                </a:highlight>
              </a:rPr>
              <a:t>Coming of Age Around The World - collection of short stories and poems by Mary Frosch </a:t>
            </a:r>
            <a:endParaRPr sz="1100">
              <a:solidFill>
                <a:srgbClr val="000000"/>
              </a:solidFill>
              <a:highlight>
                <a:srgbClr val="FFFFFF"/>
              </a:highlight>
            </a:endParaRPr>
          </a:p>
          <a:p>
            <a:pPr indent="-298450" lvl="0" marL="457200" rtl="0" algn="l">
              <a:spcBef>
                <a:spcPts val="0"/>
              </a:spcBef>
              <a:spcAft>
                <a:spcPts val="0"/>
              </a:spcAft>
              <a:buClr>
                <a:srgbClr val="000000"/>
              </a:buClr>
              <a:buSzPts val="1100"/>
              <a:buAutoNum type="arabicPeriod"/>
            </a:pPr>
            <a:r>
              <a:rPr lang="en-US" sz="1100">
                <a:solidFill>
                  <a:srgbClr val="000000"/>
                </a:solidFill>
                <a:highlight>
                  <a:srgbClr val="FFFFFF"/>
                </a:highlight>
              </a:rPr>
              <a:t>we are dancing for you by Cutcha Risling Baldy  </a:t>
            </a:r>
            <a:endParaRPr sz="1100">
              <a:solidFill>
                <a:srgbClr val="000000"/>
              </a:solidFill>
              <a:highlight>
                <a:srgbClr val="FFFFFF"/>
              </a:highlight>
            </a:endParaRPr>
          </a:p>
          <a:p>
            <a:pPr indent="0" lvl="0" marL="0" rtl="0" algn="l">
              <a:lnSpc>
                <a:spcPct val="140000"/>
              </a:lnSpc>
              <a:spcBef>
                <a:spcPts val="0"/>
              </a:spcBef>
              <a:spcAft>
                <a:spcPts val="0"/>
              </a:spcAft>
              <a:buClr>
                <a:schemeClr val="dk1"/>
              </a:buClr>
              <a:buSzPts val="1100"/>
              <a:buFont typeface="Arial"/>
              <a:buNone/>
            </a:pPr>
            <a:r>
              <a:t/>
            </a:r>
            <a:endParaRPr sz="1100">
              <a:solidFill>
                <a:srgbClr val="000000"/>
              </a:solidFill>
            </a:endParaRPr>
          </a:p>
          <a:p>
            <a:pPr indent="0" lvl="0" marL="0" rtl="0" algn="l">
              <a:lnSpc>
                <a:spcPct val="140000"/>
              </a:lnSpc>
              <a:spcBef>
                <a:spcPts val="0"/>
              </a:spcBef>
              <a:spcAft>
                <a:spcPts val="0"/>
              </a:spcAft>
              <a:buClr>
                <a:schemeClr val="dk1"/>
              </a:buClr>
              <a:buSzPts val="1100"/>
              <a:buFont typeface="Arial"/>
              <a:buNone/>
            </a:pPr>
            <a:r>
              <a:t/>
            </a:r>
            <a:endParaRPr sz="1100">
              <a:solidFill>
                <a:srgbClr val="000000"/>
              </a:solidFil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None/>
            </a:pPr>
            <a:r>
              <a:t/>
            </a:r>
            <a:endParaRPr>
              <a:solidFill>
                <a:srgbClr val="666666"/>
              </a:solidFill>
              <a:highlight>
                <a:srgbClr val="FFFFFF"/>
              </a:highlight>
              <a:latin typeface="Roboto"/>
              <a:ea typeface="Roboto"/>
              <a:cs typeface="Roboto"/>
              <a:sym typeface="Roboto"/>
            </a:endParaRPr>
          </a:p>
        </p:txBody>
      </p:sp>
      <p:sp>
        <p:nvSpPr>
          <p:cNvPr id="202" name="Google Shape;202;g7f4a5f4ba2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Class Open Discussion- Studies show that at the </a:t>
            </a:r>
            <a:r>
              <a:rPr lang="en-US"/>
              <a:t>onset</a:t>
            </a:r>
            <a:r>
              <a:rPr lang="en-US"/>
              <a:t> of Puberty- a </a:t>
            </a:r>
            <a:r>
              <a:rPr lang="en-US"/>
              <a:t>girl's</a:t>
            </a:r>
            <a:r>
              <a:rPr lang="en-US"/>
              <a:t> self </a:t>
            </a:r>
            <a:r>
              <a:rPr lang="en-US"/>
              <a:t>esteem</a:t>
            </a:r>
            <a:r>
              <a:rPr lang="en-US"/>
              <a:t> plummets whereas boys overall self esteem rises.  Why do you think that is? Answers can be written on </a:t>
            </a:r>
            <a:r>
              <a:rPr lang="en-US"/>
              <a:t>whiteboard</a:t>
            </a:r>
            <a:r>
              <a:rPr lang="en-US"/>
              <a:t>.</a:t>
            </a:r>
            <a:endParaRPr/>
          </a:p>
          <a:p>
            <a:pPr indent="0" lvl="0" marL="0" rtl="0" algn="l">
              <a:spcBef>
                <a:spcPts val="0"/>
              </a:spcBef>
              <a:spcAft>
                <a:spcPts val="0"/>
              </a:spcAft>
              <a:buNone/>
            </a:pPr>
            <a:r>
              <a:rPr lang="en-US"/>
              <a:t>Discuss the 6 components of self esteem</a:t>
            </a:r>
            <a:endParaRPr/>
          </a:p>
          <a:p>
            <a:pPr indent="0" lvl="0" marL="0" rtl="0" algn="l">
              <a:spcBef>
                <a:spcPts val="0"/>
              </a:spcBef>
              <a:spcAft>
                <a:spcPts val="0"/>
              </a:spcAft>
              <a:buNone/>
            </a:pPr>
            <a:r>
              <a:rPr lang="en-US"/>
              <a:t>For Extra credit- fill out the “What I believe worksheet.”  </a:t>
            </a:r>
            <a:endParaRPr/>
          </a:p>
          <a:p>
            <a:pPr indent="0" lvl="0" marL="0" rtl="0" algn="l">
              <a:spcBef>
                <a:spcPts val="0"/>
              </a:spcBef>
              <a:spcAft>
                <a:spcPts val="0"/>
              </a:spcAft>
              <a:buNone/>
            </a:pPr>
            <a:r>
              <a:rPr lang="en-US"/>
              <a:t>For more information on Self- Esteem visit the National Association for Self Esteem website - </a:t>
            </a:r>
            <a:r>
              <a:rPr lang="en-US" u="sng">
                <a:solidFill>
                  <a:schemeClr val="hlink"/>
                </a:solidFill>
                <a:hlinkClick r:id="rId2"/>
              </a:rPr>
              <a:t>https://healthyselfesteem.org</a:t>
            </a:r>
            <a:r>
              <a:rPr lang="en-US"/>
              <a:t> </a:t>
            </a:r>
            <a:endParaRPr/>
          </a:p>
          <a:p>
            <a:pPr indent="0" lvl="0" marL="0" rtl="0" algn="l">
              <a:spcBef>
                <a:spcPts val="0"/>
              </a:spcBef>
              <a:spcAft>
                <a:spcPts val="0"/>
              </a:spcAft>
              <a:buClr>
                <a:schemeClr val="dk1"/>
              </a:buClr>
              <a:buSzPts val="1100"/>
              <a:buFont typeface="Arial"/>
              <a:buNone/>
            </a:pPr>
            <a:r>
              <a:rPr lang="en-US"/>
              <a:t>Text- The National Self Esteem Association - </a:t>
            </a:r>
            <a:r>
              <a:rPr lang="en-US" u="sng">
                <a:solidFill>
                  <a:schemeClr val="hlink"/>
                </a:solidFill>
                <a:hlinkClick r:id="rId3"/>
              </a:rPr>
              <a:t>https://healthyselfesteem.org/lessons-activities/self-esteem-lesson-plan/</a:t>
            </a:r>
            <a:r>
              <a:rPr lang="en-US"/>
              <a:t> </a:t>
            </a:r>
            <a:endParaRPr/>
          </a:p>
        </p:txBody>
      </p:sp>
      <p:sp>
        <p:nvSpPr>
          <p:cNvPr id="211" name="Google Shape;21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g7f2d84dea5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7f2d84dea5_0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Text- Indian Health Service - </a:t>
            </a:r>
            <a:r>
              <a:rPr lang="en-US" u="sng">
                <a:solidFill>
                  <a:schemeClr val="hlink"/>
                </a:solidFill>
                <a:hlinkClick r:id="rId2"/>
              </a:rPr>
              <a:t>https://www.ihs.gov/suicideprevention/</a:t>
            </a:r>
            <a:r>
              <a:rPr lang="en-US"/>
              <a:t> </a:t>
            </a:r>
            <a:endParaRPr/>
          </a:p>
          <a:p>
            <a:pPr indent="0" lvl="0" marL="0" rtl="0" algn="l">
              <a:spcBef>
                <a:spcPts val="0"/>
              </a:spcBef>
              <a:spcAft>
                <a:spcPts val="0"/>
              </a:spcAft>
              <a:buNone/>
            </a:pPr>
            <a:r>
              <a:rPr lang="en-US"/>
              <a:t>As Dr. Risling Baldy explains in the video, Suicide amongst Native American populations is higher than any other demographic.  </a:t>
            </a:r>
            <a:endParaRPr/>
          </a:p>
          <a:p>
            <a:pPr indent="0" lvl="0" marL="0" rtl="0" algn="l">
              <a:spcBef>
                <a:spcPts val="0"/>
              </a:spcBef>
              <a:spcAft>
                <a:spcPts val="0"/>
              </a:spcAft>
              <a:buNone/>
            </a:pPr>
            <a:r>
              <a:rPr lang="en-US" sz="1050">
                <a:highlight>
                  <a:srgbClr val="FFFFFF"/>
                </a:highlight>
                <a:latin typeface="Arial"/>
                <a:ea typeface="Arial"/>
                <a:cs typeface="Arial"/>
                <a:sym typeface="Arial"/>
              </a:rPr>
              <a:t>In the Context of Coming of Age Ceremonies and Honoring Women communal storytelling is connected to </a:t>
            </a:r>
            <a:r>
              <a:rPr lang="en-US" sz="1050">
                <a:highlight>
                  <a:srgbClr val="FFFFFF"/>
                </a:highlight>
                <a:latin typeface="Arial"/>
                <a:ea typeface="Arial"/>
                <a:cs typeface="Arial"/>
                <a:sym typeface="Arial"/>
              </a:rPr>
              <a:t>one's</a:t>
            </a:r>
            <a:r>
              <a:rPr lang="en-US" sz="1050">
                <a:highlight>
                  <a:srgbClr val="FFFFFF"/>
                </a:highlight>
                <a:latin typeface="Arial"/>
                <a:ea typeface="Arial"/>
                <a:cs typeface="Arial"/>
                <a:sym typeface="Arial"/>
              </a:rPr>
              <a:t> sense of belonging in the community and can help increase self esteem and potentially prevent teen suicide cases.</a:t>
            </a:r>
            <a:endParaRPr sz="1050">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a:t>American Academy of Child and Adolescent Psychiatry -  </a:t>
            </a:r>
            <a:r>
              <a:rPr lang="en-US" u="sng">
                <a:solidFill>
                  <a:schemeClr val="hlink"/>
                </a:solidFill>
                <a:hlinkClick r:id="rId3"/>
              </a:rPr>
              <a:t>https://www.aacap.org</a:t>
            </a:r>
            <a:r>
              <a:rPr lang="en-US"/>
              <a:t> </a:t>
            </a:r>
            <a:endParaRPr sz="1050">
              <a:highlight>
                <a:srgbClr val="FFFFFF"/>
              </a:highlight>
              <a:latin typeface="Arial"/>
              <a:ea typeface="Arial"/>
              <a:cs typeface="Arial"/>
              <a:sym typeface="Arial"/>
            </a:endParaRPr>
          </a:p>
        </p:txBody>
      </p:sp>
      <p:sp>
        <p:nvSpPr>
          <p:cNvPr id="218" name="Google Shape;218;g7f2d84dea5_0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 name="Google Shape;9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g7f2d84dea5_0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7f2d84dea5_0_7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t>Adolescence can be a challenging time for many teens because there </a:t>
            </a:r>
            <a:r>
              <a:rPr lang="en-US" sz="1100">
                <a:highlight>
                  <a:schemeClr val="lt1"/>
                </a:highlight>
              </a:rPr>
              <a:t>is pressure to fit in socially, to perform academically, and to act responsibly.   </a:t>
            </a:r>
            <a:endParaRPr sz="1100">
              <a:highlight>
                <a:schemeClr val="lt1"/>
              </a:highlight>
            </a:endParaRPr>
          </a:p>
          <a:p>
            <a:pPr indent="0" lvl="0" marL="0" rtl="0" algn="l">
              <a:spcBef>
                <a:spcPts val="0"/>
              </a:spcBef>
              <a:spcAft>
                <a:spcPts val="0"/>
              </a:spcAft>
              <a:buNone/>
            </a:pPr>
            <a:r>
              <a:rPr lang="en-US" sz="1100">
                <a:highlight>
                  <a:schemeClr val="lt1"/>
                </a:highlight>
              </a:rPr>
              <a:t>*Pass out American Psychological Association Suicide Prevention Information sheet.  </a:t>
            </a:r>
            <a:r>
              <a:rPr lang="en-US" sz="1100">
                <a:highlight>
                  <a:srgbClr val="FFFFFF"/>
                </a:highlight>
              </a:rPr>
              <a:t>In an emergency, call 911 or take the teen to a hospital or crisis center for evaluation. If your concerns are less urgent, seek help as soon as possible and tell a Parent, Teacher, school psychologist or school nurse.  </a:t>
            </a:r>
            <a:endParaRPr sz="1100"/>
          </a:p>
        </p:txBody>
      </p:sp>
      <p:sp>
        <p:nvSpPr>
          <p:cNvPr id="225" name="Google Shape;225;g7f2d84dea5_0_7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Google Shape;230;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Image- www.playtextplayon.com </a:t>
            </a:r>
            <a:endParaRPr/>
          </a:p>
          <a:p>
            <a:pPr indent="0" lvl="0" marL="0" rtl="0" algn="l">
              <a:spcBef>
                <a:spcPts val="0"/>
              </a:spcBef>
              <a:spcAft>
                <a:spcPts val="0"/>
              </a:spcAft>
              <a:buNone/>
            </a:pPr>
            <a:r>
              <a:rPr lang="en-US"/>
              <a:t>The Times of India - Article No Shame: Let’s talk about Periods.  By, Anurita Sinha  </a:t>
            </a:r>
            <a:r>
              <a:rPr lang="en-US" u="sng">
                <a:solidFill>
                  <a:schemeClr val="hlink"/>
                </a:solidFill>
                <a:hlinkClick r:id="rId2"/>
              </a:rPr>
              <a:t>https://timesofindia.indiatimes.com/city/lucknow/noshame-lets-talk-about-periods/articleshow/58878456.cms</a:t>
            </a:r>
            <a:r>
              <a:rPr lang="en-US"/>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There are still </a:t>
            </a:r>
            <a:r>
              <a:rPr lang="en-US"/>
              <a:t>conflicting</a:t>
            </a:r>
            <a:r>
              <a:rPr lang="en-US"/>
              <a:t> images within the media concerning menstruation, pms and female hygiene- some images are either empowering or disempowering to women.  These images often depict the time of menstruation as either shameful and  inconvenient or as a time when normal or even hyperactivity can be achieved.  </a:t>
            </a:r>
            <a:endParaRPr/>
          </a:p>
          <a:p>
            <a:pPr indent="0" lvl="0" marL="0" rtl="0" algn="l">
              <a:spcBef>
                <a:spcPts val="0"/>
              </a:spcBef>
              <a:spcAft>
                <a:spcPts val="0"/>
              </a:spcAft>
              <a:buNone/>
            </a:pPr>
            <a:r>
              <a:rPr lang="en-US"/>
              <a:t>Class Discussion- How do these images affect the self esteem of young girls entering menstruation? </a:t>
            </a:r>
            <a:endParaRPr/>
          </a:p>
          <a:p>
            <a:pPr indent="0" lvl="0" marL="0" rtl="0" algn="l">
              <a:spcBef>
                <a:spcPts val="0"/>
              </a:spcBef>
              <a:spcAft>
                <a:spcPts val="0"/>
              </a:spcAft>
              <a:buNone/>
            </a:pPr>
            <a:r>
              <a:rPr lang="en-US"/>
              <a:t>Pass out Group Text Homework Assignment.  </a:t>
            </a:r>
            <a:endParaRPr/>
          </a:p>
          <a:p>
            <a:pPr indent="0" lvl="0" marL="0" rtl="0" algn="l">
              <a:spcBef>
                <a:spcPts val="0"/>
              </a:spcBef>
              <a:spcAft>
                <a:spcPts val="0"/>
              </a:spcAft>
              <a:buNone/>
            </a:pPr>
            <a:r>
              <a:t/>
            </a:r>
            <a:endParaRPr/>
          </a:p>
        </p:txBody>
      </p:sp>
      <p:sp>
        <p:nvSpPr>
          <p:cNvPr id="231" name="Google Shape;23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 name="Shape 237"/>
        <p:cNvGrpSpPr/>
        <p:nvPr/>
      </p:nvGrpSpPr>
      <p:grpSpPr>
        <a:xfrm>
          <a:off x="0" y="0"/>
          <a:ext cx="0" cy="0"/>
          <a:chOff x="0" y="0"/>
          <a:chExt cx="0" cy="0"/>
        </a:xfrm>
      </p:grpSpPr>
      <p:sp>
        <p:nvSpPr>
          <p:cNvPr id="238" name="Google Shape;238;g82eb06dea6_1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82eb06dea6_1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Teacher Text: “Being part of Indigenous Communities, they are being discriminated against for being Indigenous and for being a woman.  They are also suffering from loss of land and resources due to </a:t>
            </a:r>
            <a:r>
              <a:rPr lang="en-US"/>
              <a:t>dispossession</a:t>
            </a:r>
            <a:r>
              <a:rPr lang="en-US"/>
              <a:t>, and encroachment,  from racial discrimination, cultural alienation and the pressure to assimilate and from violations of their human rights often exacerbated by the violent conflicts engulfing their communities.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Text and Quote Credit- Indigenous Women in Redd+: Making Their Voice Heard  </a:t>
            </a:r>
            <a:r>
              <a:rPr lang="en-US" u="sng">
                <a:solidFill>
                  <a:schemeClr val="hlink"/>
                </a:solidFill>
                <a:hlinkClick r:id="rId2"/>
              </a:rPr>
              <a:t>https://issuu.com/iwgia/docs/indigenous_women_and_redd_web</a:t>
            </a:r>
            <a:r>
              <a:rPr lang="en-US"/>
              <a:t> </a:t>
            </a:r>
            <a:endParaRPr/>
          </a:p>
        </p:txBody>
      </p:sp>
      <p:sp>
        <p:nvSpPr>
          <p:cNvPr id="240" name="Google Shape;240;g82eb06dea6_1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Google Shape;245;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Teacher Text- </a:t>
            </a:r>
            <a:r>
              <a:rPr b="1" lang="en-US"/>
              <a:t>“Indigenous women hold various roles in society, from warriors to mothers to healers and caregivers.  Modern society has repeatedly devalued the important roles women perform in our families, in the </a:t>
            </a:r>
            <a:r>
              <a:rPr b="1" lang="en-US"/>
              <a:t>workplace</a:t>
            </a:r>
            <a:r>
              <a:rPr b="1" lang="en-US"/>
              <a:t> and within the world.  “Women’s work is not valued equally when compared to “</a:t>
            </a:r>
            <a:r>
              <a:rPr b="1" lang="en-US"/>
              <a:t>men's</a:t>
            </a:r>
            <a:r>
              <a:rPr b="1" lang="en-US"/>
              <a:t> work.” </a:t>
            </a:r>
            <a:r>
              <a:rPr b="1" lang="en-US"/>
              <a:t>Throughout</a:t>
            </a:r>
            <a:r>
              <a:rPr b="1" lang="en-US"/>
              <a:t> the years, many brave Indigenous women have worked tirelessly to reclaim their traditional roles.  They do so by advocating and engaging in protests to bring awareness as well as using legal action to change policy and legislation.  All of these efforts are part of the road to reconciliation with the hope that the impact will have long term benefits.  Indigenous women deserve our respect and honour as they fight diligently in spite of the struggles they face.” - </a:t>
            </a:r>
            <a:r>
              <a:rPr lang="en-US"/>
              <a:t>- Honoring Indigenous Women, Girls and Gender Diverse People Toolkit; A Native Women’s Association of Canada Initiative.  </a:t>
            </a:r>
            <a:r>
              <a:rPr lang="en-US" u="sng">
                <a:solidFill>
                  <a:schemeClr val="hlink"/>
                </a:solidFill>
                <a:hlinkClick r:id="rId2"/>
              </a:rPr>
              <a:t>https://www.nwac.ca/wp-content/uploads/2018/05/Honouring-Women-Booklet-PrintReady-20PTFont.pdf</a:t>
            </a:r>
            <a:r>
              <a:rPr lang="en-US"/>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Quote Credit- Text- Indigenous Women in Redd+: Making Their Voice Heard  </a:t>
            </a:r>
            <a:r>
              <a:rPr lang="en-US" u="sng">
                <a:solidFill>
                  <a:schemeClr val="hlink"/>
                </a:solidFill>
                <a:hlinkClick r:id="rId3"/>
              </a:rPr>
              <a:t>https://issuu.com/iwgia/docs/indigenous_women_and_redd_web</a:t>
            </a:r>
            <a:r>
              <a:rPr lang="en-US"/>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Photo- Dignity Statue, South Dakota, Photo by Ken Wolter, Shutterstock </a:t>
            </a:r>
            <a:endParaRPr/>
          </a:p>
          <a:p>
            <a:pPr indent="0" lvl="0" marL="0" rtl="0" algn="l">
              <a:spcBef>
                <a:spcPts val="0"/>
              </a:spcBef>
              <a:spcAft>
                <a:spcPts val="0"/>
              </a:spcAft>
              <a:buNone/>
            </a:pPr>
            <a:r>
              <a:rPr b="1" lang="en-US"/>
              <a:t> </a:t>
            </a:r>
            <a:endParaRPr b="1"/>
          </a:p>
        </p:txBody>
      </p:sp>
      <p:sp>
        <p:nvSpPr>
          <p:cNvPr id="246" name="Google Shape;24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Google Shape;251;g721c38ef1c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721c38ef1c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90000"/>
              </a:lnSpc>
              <a:spcBef>
                <a:spcPts val="1000"/>
              </a:spcBef>
              <a:spcAft>
                <a:spcPts val="0"/>
              </a:spcAft>
              <a:buNone/>
            </a:pPr>
            <a:r>
              <a:rPr lang="en-US"/>
              <a:t>Teacher Script: “</a:t>
            </a:r>
            <a:r>
              <a:rPr b="1" lang="en-US"/>
              <a:t>The Europeans came from a culture where men held all of the decision making power.  This type of culture is called a “Patriarchy.”  Europeans regarded Indigenous people as Inferior, and specifically did not like the power that Indigenous women held.  This was a threat.  As they established their own communities and assert control over the land, they enacted various harmful policies designed to control and assimilate Indigenous people.  This systematic assimilation policy is known as “Colonization.</a:t>
            </a:r>
            <a:r>
              <a:rPr lang="en-US"/>
              <a:t>”” - Honoring Indigenous Women, Girls and Gender Diverse People Toolkit; A Native Women’s Association of Canada Initiative.  </a:t>
            </a:r>
            <a:r>
              <a:rPr lang="en-US" u="sng">
                <a:solidFill>
                  <a:schemeClr val="hlink"/>
                </a:solidFill>
                <a:hlinkClick r:id="rId2"/>
              </a:rPr>
              <a:t>https://www.nwac.ca/wp-content/uploads/2018/05/Honouring-Women-Booklet-PrintReady-20PTFont.pdf</a:t>
            </a:r>
            <a:r>
              <a:rPr lang="en-US"/>
              <a:t> </a:t>
            </a:r>
            <a:endParaRPr/>
          </a:p>
          <a:p>
            <a:pPr indent="0" lvl="0" marL="0" rtl="0" algn="l">
              <a:lnSpc>
                <a:spcPct val="90000"/>
              </a:lnSpc>
              <a:spcBef>
                <a:spcPts val="1000"/>
              </a:spcBef>
              <a:spcAft>
                <a:spcPts val="0"/>
              </a:spcAft>
              <a:buClr>
                <a:schemeClr val="dk1"/>
              </a:buClr>
              <a:buSzPts val="1100"/>
              <a:buFont typeface="Arial"/>
              <a:buNone/>
            </a:pPr>
            <a:r>
              <a:rPr b="1" lang="en-US"/>
              <a:t>The United States is still a Patriarchy today, and men and women are working on various fronts to change the culture in to a more inclusive system.  Let’s explore where elements of Patriarchy are seen in our everyday lives.    </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US"/>
              <a:t>Photo Credit: </a:t>
            </a:r>
            <a:r>
              <a:rPr lang="en-US" u="sng">
                <a:solidFill>
                  <a:schemeClr val="hlink"/>
                </a:solidFill>
                <a:hlinkClick r:id="rId3"/>
              </a:rPr>
              <a:t>http://www.anupartha.com/resources/blog/metoo-is-this-the-beginning-of-the-end-of-patriarchy/</a:t>
            </a:r>
            <a:r>
              <a:rPr lang="en-US"/>
              <a:t> </a:t>
            </a:r>
            <a:endParaRPr/>
          </a:p>
        </p:txBody>
      </p:sp>
      <p:sp>
        <p:nvSpPr>
          <p:cNvPr id="253" name="Google Shape;253;g721c38ef1c_0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 name="Shape 258"/>
        <p:cNvGrpSpPr/>
        <p:nvPr/>
      </p:nvGrpSpPr>
      <p:grpSpPr>
        <a:xfrm>
          <a:off x="0" y="0"/>
          <a:ext cx="0" cy="0"/>
          <a:chOff x="0" y="0"/>
          <a:chExt cx="0" cy="0"/>
        </a:xfrm>
      </p:grpSpPr>
      <p:sp>
        <p:nvSpPr>
          <p:cNvPr id="259" name="Google Shape;259;g7f7c7cc9ed_0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7f7c7cc9ed_0_6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Definition: Merriam Webster Dictionary- </a:t>
            </a:r>
            <a:r>
              <a:rPr lang="en-US" u="sng">
                <a:solidFill>
                  <a:schemeClr val="hlink"/>
                </a:solidFill>
                <a:hlinkClick r:id="rId2"/>
              </a:rPr>
              <a:t>https://www.merriam-webster.com/dictionary/double%20standard</a:t>
            </a:r>
            <a:r>
              <a:rPr lang="en-US"/>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Once we understand what Patriarchy is, we can start to see examples of Patriarch in our everyday life.  At home</a:t>
            </a:r>
            <a:endParaRPr/>
          </a:p>
          <a:p>
            <a:pPr indent="0" lvl="0" marL="0" rtl="0" algn="l">
              <a:lnSpc>
                <a:spcPct val="90000"/>
              </a:lnSpc>
              <a:spcBef>
                <a:spcPts val="1000"/>
              </a:spcBef>
              <a:spcAft>
                <a:spcPts val="0"/>
              </a:spcAft>
              <a:buClr>
                <a:schemeClr val="dk1"/>
              </a:buClr>
              <a:buSzPts val="1100"/>
              <a:buFont typeface="Arial"/>
              <a:buNone/>
            </a:pPr>
            <a:r>
              <a:t/>
            </a:r>
            <a:endParaRPr/>
          </a:p>
        </p:txBody>
      </p:sp>
      <p:sp>
        <p:nvSpPr>
          <p:cNvPr id="261" name="Google Shape;261;g7f7c7cc9ed_0_6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Google Shape;266;g82eb06dea6_1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82eb06dea6_1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Teacher Text -</a:t>
            </a:r>
            <a:r>
              <a:rPr lang="en-US" u="sng"/>
              <a:t> Patriarchy I</a:t>
            </a:r>
            <a:r>
              <a:rPr lang="en-US" u="sng"/>
              <a:t>n the Media:</a:t>
            </a:r>
            <a:endParaRPr u="sng"/>
          </a:p>
          <a:p>
            <a:pPr indent="0" lvl="0" marL="0" rtl="0" algn="l">
              <a:spcBef>
                <a:spcPts val="0"/>
              </a:spcBef>
              <a:spcAft>
                <a:spcPts val="0"/>
              </a:spcAft>
              <a:buNone/>
            </a:pPr>
            <a:r>
              <a:rPr lang="en-US"/>
              <a:t>Example: Romantic films often portray women as being stalked as a sweet </a:t>
            </a:r>
            <a:r>
              <a:rPr lang="en-US">
                <a:uFill>
                  <a:noFill/>
                </a:uFill>
                <a:hlinkClick r:id="rId2"/>
              </a:rPr>
              <a:t>sign of affection</a:t>
            </a:r>
            <a:r>
              <a:rPr lang="en-US"/>
              <a:t>, which creates toxic norms around harassment and intrusion as a way for men to pursue women. Men are often portrayed to be hyper masculine and violent and not show any sign of emotion in turn normalizing aggression, violence and independence.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sz="1800"/>
          </a:p>
          <a:p>
            <a:pPr indent="0" lvl="0" marL="0" rtl="0" algn="l">
              <a:spcBef>
                <a:spcPts val="0"/>
              </a:spcBef>
              <a:spcAft>
                <a:spcPts val="0"/>
              </a:spcAft>
              <a:buNone/>
            </a:pPr>
            <a:r>
              <a:rPr lang="en-US" sz="1100"/>
              <a:t>Photo Credit- </a:t>
            </a:r>
            <a:r>
              <a:rPr lang="en-US" sz="1100" u="sng">
                <a:solidFill>
                  <a:schemeClr val="hlink"/>
                </a:solidFill>
                <a:hlinkClick r:id="rId3"/>
              </a:rPr>
              <a:t>https://www.womensweb.in/2017/02/media-and-ads-promoting-patriarchy/</a:t>
            </a:r>
            <a:r>
              <a:rPr lang="en-US" sz="1100"/>
              <a:t> Womens web online, Article “</a:t>
            </a:r>
            <a:r>
              <a:rPr b="1" lang="en-US" sz="1100">
                <a:latin typeface="Arial"/>
                <a:ea typeface="Arial"/>
                <a:cs typeface="Arial"/>
                <a:sym typeface="Arial"/>
              </a:rPr>
              <a:t>It Is Time Media, Especially Advertisements Own Their Responsibility In Promoting Patriarchy” by </a:t>
            </a:r>
            <a:endParaRPr b="1"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p>
          <a:p>
            <a:pPr indent="0" lvl="0" marL="0" rtl="0" algn="l">
              <a:spcBef>
                <a:spcPts val="0"/>
              </a:spcBef>
              <a:spcAft>
                <a:spcPts val="0"/>
              </a:spcAft>
              <a:buNone/>
            </a:pPr>
            <a:r>
              <a:t/>
            </a:r>
            <a:endParaRPr/>
          </a:p>
        </p:txBody>
      </p:sp>
      <p:sp>
        <p:nvSpPr>
          <p:cNvPr id="268" name="Google Shape;268;g82eb06dea6_1_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g82eb06dea6_1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82eb06dea6_1_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g82eb06dea6_1_1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g7f7c7cc9ed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7f7c7cc9ed_0_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Teacher to pass out the the Identity Chart worksheet </a:t>
            </a:r>
            <a:r>
              <a:rPr i="1" lang="en-US"/>
              <a:t>and </a:t>
            </a:r>
            <a:r>
              <a:rPr lang="en-US"/>
              <a:t>the Creating your Ceremony Worksheet. Read the directions of both.  </a:t>
            </a:r>
            <a:endParaRPr/>
          </a:p>
          <a:p>
            <a:pPr indent="0" lvl="0" marL="0" rtl="0" algn="l">
              <a:spcBef>
                <a:spcPts val="0"/>
              </a:spcBef>
              <a:spcAft>
                <a:spcPts val="0"/>
              </a:spcAft>
              <a:buClr>
                <a:schemeClr val="dk1"/>
              </a:buClr>
              <a:buSzPts val="1100"/>
              <a:buFont typeface="Arial"/>
              <a:buNone/>
            </a:pPr>
            <a:r>
              <a:rPr lang="en-US" u="sng">
                <a:solidFill>
                  <a:schemeClr val="hlink"/>
                </a:solidFill>
                <a:hlinkClick r:id="rId2"/>
              </a:rPr>
              <a:t>https://u.osu.edu/jennamarie/2018/08/30/identity-chart/</a:t>
            </a:r>
            <a:r>
              <a:rPr lang="en-US"/>
              <a:t> </a:t>
            </a:r>
            <a:endParaRPr/>
          </a:p>
        </p:txBody>
      </p:sp>
      <p:sp>
        <p:nvSpPr>
          <p:cNvPr id="285" name="Google Shape;285;g7f7c7cc9ed_0_1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Google Shape;290;g7f7c7cc9e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7f7c7cc9ed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Teacher to review the Answer Key for the Creating Your Ceremony Worksheet, using a Golden Birthday as an Example. </a:t>
            </a:r>
            <a:endParaRPr/>
          </a:p>
        </p:txBody>
      </p:sp>
      <p:sp>
        <p:nvSpPr>
          <p:cNvPr id="292" name="Google Shape;292;g7f7c7cc9ed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g7f2d84dea5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7f2d84dea5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In Many Native American communities, Coming of Age Ceremonies are an important part of the fabric of society, both boys and girls have different ceremonies… such as …. </a:t>
            </a:r>
            <a:endParaRPr/>
          </a:p>
          <a:p>
            <a:pPr indent="0" lvl="0" marL="0" rtl="0" algn="l">
              <a:spcBef>
                <a:spcPts val="0"/>
              </a:spcBef>
              <a:spcAft>
                <a:spcPts val="0"/>
              </a:spcAft>
              <a:buNone/>
            </a:pPr>
            <a:r>
              <a:rPr lang="en-US"/>
              <a:t>Like the Hoopa Valley Tribe, other Native American tribes like the Ojibwe, Apache and Oneida hold ceremonies for their young boys and girls and each one is very different. These ceremonies usually last several days and boys and girls must overcome a test of spiritual and physical endurance, are taught their traditional origin stories and are given their new adult names.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 non-native cultures there also exists many coming of age ceremonies that you probably have heard more about in mainstream society.  Let’s take a look at the following examples in the next 3 slides.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US"/>
              <a:t>Teacher to ask the question: “Who has participated in a Coming of Age Ceremony?” Allow 2 minutes for class participation.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Definition text- </a:t>
            </a:r>
            <a:r>
              <a:rPr lang="en-US" u="sng">
                <a:solidFill>
                  <a:schemeClr val="hlink"/>
                </a:solidFill>
                <a:hlinkClick r:id="rId2"/>
              </a:rPr>
              <a:t>https://www.verywellfamily.com/what-does-coming-of-age-mean-3288528</a:t>
            </a:r>
            <a:r>
              <a:rPr lang="en-US"/>
              <a:t> </a:t>
            </a:r>
            <a:endParaRPr/>
          </a:p>
          <a:p>
            <a:pPr indent="0" lvl="0" marL="0" rtl="0" algn="l">
              <a:spcBef>
                <a:spcPts val="0"/>
              </a:spcBef>
              <a:spcAft>
                <a:spcPts val="0"/>
              </a:spcAft>
              <a:buNone/>
            </a:pPr>
            <a:r>
              <a:t/>
            </a:r>
            <a:endParaRPr/>
          </a:p>
        </p:txBody>
      </p:sp>
      <p:sp>
        <p:nvSpPr>
          <p:cNvPr id="101" name="Google Shape;101;g7f2d84dea5_0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 name="Google Shape;10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Text - </a:t>
            </a:r>
            <a:r>
              <a:rPr lang="en-US" u="sng">
                <a:solidFill>
                  <a:schemeClr val="hlink"/>
                </a:solidFill>
                <a:hlinkClick r:id="rId2"/>
              </a:rPr>
              <a:t>https://www.verywellfamily.com/what-does-coming-of-age-mean-3288528</a:t>
            </a:r>
            <a:endParaRPr/>
          </a:p>
          <a:p>
            <a:pPr indent="0" lvl="0" marL="0" rtl="0" algn="l">
              <a:spcBef>
                <a:spcPts val="0"/>
              </a:spcBef>
              <a:spcAft>
                <a:spcPts val="0"/>
              </a:spcAft>
              <a:buNone/>
            </a:pPr>
            <a:r>
              <a:rPr lang="en-US"/>
              <a:t>Photo - </a:t>
            </a:r>
            <a:r>
              <a:rPr lang="en-US" u="sng">
                <a:solidFill>
                  <a:schemeClr val="hlink"/>
                </a:solidFill>
                <a:hlinkClick r:id="rId3"/>
              </a:rPr>
              <a:t>https://obamawhitehouse.archives.gov/blog/2012/10/04/addressing-underage-drinking-local-leve</a:t>
            </a:r>
            <a:r>
              <a:rPr lang="en-US"/>
              <a:t> l</a:t>
            </a:r>
            <a:endParaRPr/>
          </a:p>
          <a:p>
            <a:pPr indent="0" lvl="0" marL="0" rtl="0" algn="l">
              <a:spcBef>
                <a:spcPts val="0"/>
              </a:spcBef>
              <a:spcAft>
                <a:spcPts val="0"/>
              </a:spcAft>
              <a:buNone/>
            </a:pPr>
            <a:r>
              <a:t/>
            </a:r>
            <a:endParaRPr/>
          </a:p>
        </p:txBody>
      </p:sp>
      <p:sp>
        <p:nvSpPr>
          <p:cNvPr id="108" name="Google Shape;108;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Google Shape;114;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Text - </a:t>
            </a:r>
            <a:r>
              <a:rPr lang="en-US" u="sng">
                <a:solidFill>
                  <a:schemeClr val="hlink"/>
                </a:solidFill>
                <a:hlinkClick r:id="rId2"/>
              </a:rPr>
              <a:t>https://www.verywellfamily.com/what-does-coming-of-age-mean-3288528</a:t>
            </a:r>
            <a:r>
              <a:rPr lang="en-US"/>
              <a:t> </a:t>
            </a:r>
            <a:endParaRPr/>
          </a:p>
          <a:p>
            <a:pPr indent="0" lvl="0" marL="0" rtl="0" algn="l">
              <a:spcBef>
                <a:spcPts val="0"/>
              </a:spcBef>
              <a:spcAft>
                <a:spcPts val="0"/>
              </a:spcAft>
              <a:buNone/>
            </a:pPr>
            <a:r>
              <a:rPr lang="en-US"/>
              <a:t>Photo - </a:t>
            </a:r>
            <a:r>
              <a:rPr lang="en-US" u="sng">
                <a:solidFill>
                  <a:schemeClr val="hlink"/>
                </a:solidFill>
                <a:hlinkClick r:id="rId3"/>
              </a:rPr>
              <a:t>https://www.chabad.org/library/article_cdo/aid/144321/jewish/Bar-Mitzvah.htm</a:t>
            </a:r>
            <a:r>
              <a:rPr lang="en-US"/>
              <a:t> </a:t>
            </a:r>
            <a:endParaRPr/>
          </a:p>
        </p:txBody>
      </p:sp>
      <p:sp>
        <p:nvSpPr>
          <p:cNvPr id="115" name="Google Shape;11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g7f2d84dea5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7f2d84dea5_0_2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Text-</a:t>
            </a:r>
            <a:r>
              <a:rPr lang="en-US" u="sng">
                <a:solidFill>
                  <a:schemeClr val="hlink"/>
                </a:solidFill>
                <a:hlinkClick r:id="rId2"/>
              </a:rPr>
              <a:t>https://www.verywellfamily.com/what-does-coming-of-age-mean-3288528</a:t>
            </a:r>
            <a:endParaRPr/>
          </a:p>
          <a:p>
            <a:pPr indent="0" lvl="0" marL="0" rtl="0" algn="l">
              <a:spcBef>
                <a:spcPts val="0"/>
              </a:spcBef>
              <a:spcAft>
                <a:spcPts val="0"/>
              </a:spcAft>
              <a:buNone/>
            </a:pPr>
            <a:r>
              <a:rPr lang="en-US"/>
              <a:t>Photo- </a:t>
            </a:r>
            <a:r>
              <a:rPr i="1" lang="en-US" sz="1050">
                <a:solidFill>
                  <a:srgbClr val="292B2C"/>
                </a:solidFill>
                <a:highlight>
                  <a:srgbClr val="FFFFFF"/>
                </a:highlight>
                <a:latin typeface="Arial"/>
                <a:ea typeface="Arial"/>
                <a:cs typeface="Arial"/>
                <a:sym typeface="Arial"/>
              </a:rPr>
              <a:t>Photo Credit: Submitted photo/Don Whipple </a:t>
            </a:r>
            <a:r>
              <a:rPr lang="en-US"/>
              <a:t> </a:t>
            </a:r>
            <a:r>
              <a:rPr lang="en-US" sz="1100" u="sng">
                <a:solidFill>
                  <a:schemeClr val="hlink"/>
                </a:solidFill>
                <a:latin typeface="Arial"/>
                <a:ea typeface="Arial"/>
                <a:cs typeface="Arial"/>
                <a:sym typeface="Arial"/>
                <a:hlinkClick r:id="rId3"/>
              </a:rPr>
              <a:t>change-coming-to-timing-of-sacrament-of-confirmation</a:t>
            </a:r>
            <a:r>
              <a:rPr lang="en-US"/>
              <a:t> </a:t>
            </a:r>
            <a:r>
              <a:rPr lang="en-US"/>
              <a:t> </a:t>
            </a:r>
            <a:endParaRPr/>
          </a:p>
        </p:txBody>
      </p:sp>
      <p:sp>
        <p:nvSpPr>
          <p:cNvPr id="123" name="Google Shape;123;g7f2d84dea5_0_2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Over the next 3 days, this Lesson will focus on the Hoopa Valley Tribe Coming of Age Ceremony called the Flower Dance, but first let’s learn about the Hoopa Valley People.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Text-</a:t>
            </a:r>
            <a:r>
              <a:rPr lang="en-US" u="sng">
                <a:solidFill>
                  <a:schemeClr val="hlink"/>
                </a:solidFill>
                <a:hlinkClick r:id="rId2"/>
              </a:rPr>
              <a:t>https://en.wikipedia.org/wiki/Hupa</a:t>
            </a:r>
            <a:r>
              <a:rPr lang="en-US"/>
              <a:t> </a:t>
            </a:r>
            <a:endParaRPr/>
          </a:p>
          <a:p>
            <a:pPr indent="0" lvl="0" marL="0" rtl="0" algn="l">
              <a:spcBef>
                <a:spcPts val="0"/>
              </a:spcBef>
              <a:spcAft>
                <a:spcPts val="0"/>
              </a:spcAft>
              <a:buNone/>
            </a:pPr>
            <a:r>
              <a:rPr lang="en-US"/>
              <a:t>Photo - Hoopa Valley, Times-Standard News </a:t>
            </a:r>
            <a:r>
              <a:rPr lang="en-US" u="sng">
                <a:solidFill>
                  <a:schemeClr val="hlink"/>
                </a:solidFill>
                <a:hlinkClick r:id="rId3"/>
              </a:rPr>
              <a:t>https://www.times-standard.com/2016/02/18/hoopa-tribe-set-to-make-emergency-declaration-due-to-crime/</a:t>
            </a:r>
            <a:r>
              <a:rPr lang="en-US"/>
              <a:t> </a:t>
            </a:r>
            <a:endParaRPr/>
          </a:p>
        </p:txBody>
      </p:sp>
      <p:sp>
        <p:nvSpPr>
          <p:cNvPr id="131" name="Google Shape;131;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Text - Honoring Women Video, Bioneers</a:t>
            </a:r>
            <a:endParaRPr/>
          </a:p>
          <a:p>
            <a:pPr indent="0" lvl="0" marL="0" rtl="0" algn="l">
              <a:spcBef>
                <a:spcPts val="0"/>
              </a:spcBef>
              <a:spcAft>
                <a:spcPts val="0"/>
              </a:spcAft>
              <a:buNone/>
            </a:pPr>
            <a:r>
              <a:rPr lang="en-US"/>
              <a:t>Photo - </a:t>
            </a:r>
            <a:r>
              <a:rPr lang="en-US"/>
              <a:t>Melody Moore,</a:t>
            </a:r>
            <a:r>
              <a:rPr lang="en-US"/>
              <a:t> Hoopa Valley Woman demonstrating the flower dance; By </a:t>
            </a:r>
            <a:r>
              <a:rPr lang="en-US">
                <a:solidFill>
                  <a:srgbClr val="111111"/>
                </a:solidFill>
                <a:highlight>
                  <a:srgbClr val="FFFFFF"/>
                </a:highlight>
                <a:latin typeface="Georgia"/>
                <a:ea typeface="Georgia"/>
                <a:cs typeface="Georgia"/>
                <a:sym typeface="Georgia"/>
              </a:rPr>
              <a:t>Dan Bacher</a:t>
            </a:r>
            <a:r>
              <a:rPr lang="en-US"/>
              <a:t>, </a:t>
            </a:r>
            <a:r>
              <a:rPr lang="en-US" u="sng">
                <a:solidFill>
                  <a:schemeClr val="hlink"/>
                </a:solidFill>
                <a:hlinkClick r:id="rId2"/>
              </a:rPr>
              <a:t>https://www.indybay.org/newsitems/2014/09/02/18761038.php</a:t>
            </a:r>
            <a:r>
              <a:rPr lang="en-US"/>
              <a:t> </a:t>
            </a:r>
            <a:endParaRPr/>
          </a:p>
        </p:txBody>
      </p:sp>
      <p:sp>
        <p:nvSpPr>
          <p:cNvPr id="138" name="Google Shape;13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g7f2d84dea5_0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7f2d84dea5_0_4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latin typeface="Arial"/>
                <a:ea typeface="Arial"/>
                <a:cs typeface="Arial"/>
                <a:sym typeface="Arial"/>
              </a:rPr>
              <a:t>Teacher: </a:t>
            </a:r>
            <a:endParaRPr sz="1100">
              <a:latin typeface="Arial"/>
              <a:ea typeface="Arial"/>
              <a:cs typeface="Arial"/>
              <a:sym typeface="Arial"/>
            </a:endParaRPr>
          </a:p>
          <a:p>
            <a:pPr indent="0" lvl="0" marL="0" rtl="0" algn="l">
              <a:spcBef>
                <a:spcPts val="0"/>
              </a:spcBef>
              <a:spcAft>
                <a:spcPts val="0"/>
              </a:spcAft>
              <a:buNone/>
            </a:pPr>
            <a:r>
              <a:rPr lang="en-US" sz="1100">
                <a:latin typeface="Arial"/>
                <a:ea typeface="Arial"/>
                <a:cs typeface="Arial"/>
                <a:sym typeface="Arial"/>
              </a:rPr>
              <a:t>Discussion Question1: What is the difference between the way Hoopa tribal members celebrate a woman’s first menstruation and what your community does?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Young Hoopa Valley girl</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Text - Article, </a:t>
            </a:r>
            <a:r>
              <a:rPr lang="en-US"/>
              <a:t>The Flower Dancers, Reviving Hupa coming-of-age ceremonies By Cutcha Risling Baldy </a:t>
            </a:r>
            <a:endParaRPr/>
          </a:p>
          <a:p>
            <a:pPr indent="0" lvl="0" marL="0" rtl="0" algn="l">
              <a:spcBef>
                <a:spcPts val="0"/>
              </a:spcBef>
              <a:spcAft>
                <a:spcPts val="0"/>
              </a:spcAft>
              <a:buNone/>
            </a:pPr>
            <a:r>
              <a:rPr lang="en-US" u="sng">
                <a:solidFill>
                  <a:schemeClr val="hlink"/>
                </a:solidFill>
                <a:hlinkClick r:id="rId2"/>
              </a:rPr>
              <a:t>https://www.northcoastjournal.com/humboldt/the-flower-dancers/Content?oid=10229320</a:t>
            </a:r>
            <a:r>
              <a:rPr lang="en-US"/>
              <a:t> </a:t>
            </a:r>
            <a:endParaRPr/>
          </a:p>
          <a:p>
            <a:pPr indent="0" lvl="0" marL="0" rtl="0" algn="l">
              <a:spcBef>
                <a:spcPts val="0"/>
              </a:spcBef>
              <a:spcAft>
                <a:spcPts val="0"/>
              </a:spcAft>
              <a:buNone/>
            </a:pPr>
            <a:r>
              <a:t/>
            </a:r>
            <a:endParaRPr sz="800"/>
          </a:p>
          <a:p>
            <a:pPr indent="0" lvl="0" marL="0" rtl="0" algn="l">
              <a:spcBef>
                <a:spcPts val="0"/>
              </a:spcBef>
              <a:spcAft>
                <a:spcPts val="0"/>
              </a:spcAft>
              <a:buNone/>
            </a:pPr>
            <a:r>
              <a:rPr lang="en-US"/>
              <a:t>image - </a:t>
            </a:r>
            <a:r>
              <a:rPr lang="en-US" sz="1100" u="sng">
                <a:solidFill>
                  <a:schemeClr val="hlink"/>
                </a:solidFill>
                <a:latin typeface="Arial"/>
                <a:ea typeface="Arial"/>
                <a:cs typeface="Arial"/>
                <a:sym typeface="Arial"/>
                <a:hlinkClick r:id="rId3"/>
              </a:rPr>
              <a:t>Photo by Trish Oakes, courtesy of Melitta Jackson and Marlette Grant-Jackson</a:t>
            </a:r>
            <a:r>
              <a:rPr lang="en-US"/>
              <a:t> </a:t>
            </a:r>
            <a:r>
              <a:rPr lang="en-US" u="sng">
                <a:solidFill>
                  <a:schemeClr val="hlink"/>
                </a:solidFill>
                <a:hlinkClick r:id="rId4"/>
              </a:rPr>
              <a:t>https://www.northcoastjournal.com/humboldt/the-flower-dancers/Content?oid=10229320</a:t>
            </a:r>
            <a:r>
              <a:rPr lang="en-US"/>
              <a:t> </a:t>
            </a:r>
            <a:endParaRPr/>
          </a:p>
        </p:txBody>
      </p:sp>
      <p:sp>
        <p:nvSpPr>
          <p:cNvPr id="147" name="Google Shape;147;g7f2d84dea5_0_4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5" name="Shape 15"/>
        <p:cNvGrpSpPr/>
        <p:nvPr/>
      </p:nvGrpSpPr>
      <p:grpSpPr>
        <a:xfrm>
          <a:off x="0" y="0"/>
          <a:ext cx="0" cy="0"/>
          <a:chOff x="0" y="0"/>
          <a:chExt cx="0" cy="0"/>
        </a:xfrm>
      </p:grpSpPr>
      <p:sp>
        <p:nvSpPr>
          <p:cNvPr id="16" name="Google Shape;16;p1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72" name="Shape 72"/>
        <p:cNvGrpSpPr/>
        <p:nvPr/>
      </p:nvGrpSpPr>
      <p:grpSpPr>
        <a:xfrm>
          <a:off x="0" y="0"/>
          <a:ext cx="0" cy="0"/>
          <a:chOff x="0" y="0"/>
          <a:chExt cx="0" cy="0"/>
        </a:xfrm>
      </p:grpSpPr>
      <p:sp>
        <p:nvSpPr>
          <p:cNvPr id="73" name="Google Shape;73;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2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2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2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1" name="Shape 21"/>
        <p:cNvGrpSpPr/>
        <p:nvPr/>
      </p:nvGrpSpPr>
      <p:grpSpPr>
        <a:xfrm>
          <a:off x="0" y="0"/>
          <a:ext cx="0" cy="0"/>
          <a:chOff x="0" y="0"/>
          <a:chExt cx="0" cy="0"/>
        </a:xfrm>
      </p:grpSpPr>
      <p:sp>
        <p:nvSpPr>
          <p:cNvPr id="22" name="Google Shape;22;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1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7" name="Shape 27"/>
        <p:cNvGrpSpPr/>
        <p:nvPr/>
      </p:nvGrpSpPr>
      <p:grpSpPr>
        <a:xfrm>
          <a:off x="0" y="0"/>
          <a:ext cx="0" cy="0"/>
          <a:chOff x="0" y="0"/>
          <a:chExt cx="0" cy="0"/>
        </a:xfrm>
      </p:grpSpPr>
      <p:sp>
        <p:nvSpPr>
          <p:cNvPr id="28" name="Google Shape;28;p1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1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3" name="Shape 33"/>
        <p:cNvGrpSpPr/>
        <p:nvPr/>
      </p:nvGrpSpPr>
      <p:grpSpPr>
        <a:xfrm>
          <a:off x="0" y="0"/>
          <a:ext cx="0" cy="0"/>
          <a:chOff x="0" y="0"/>
          <a:chExt cx="0" cy="0"/>
        </a:xfrm>
      </p:grpSpPr>
      <p:sp>
        <p:nvSpPr>
          <p:cNvPr id="34" name="Google Shape;34;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1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1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0" name="Shape 40"/>
        <p:cNvGrpSpPr/>
        <p:nvPr/>
      </p:nvGrpSpPr>
      <p:grpSpPr>
        <a:xfrm>
          <a:off x="0" y="0"/>
          <a:ext cx="0" cy="0"/>
          <a:chOff x="0" y="0"/>
          <a:chExt cx="0" cy="0"/>
        </a:xfrm>
      </p:grpSpPr>
      <p:sp>
        <p:nvSpPr>
          <p:cNvPr id="41" name="Google Shape;41;p1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1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1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1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1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9" name="Shape 49"/>
        <p:cNvGrpSpPr/>
        <p:nvPr/>
      </p:nvGrpSpPr>
      <p:grpSpPr>
        <a:xfrm>
          <a:off x="0" y="0"/>
          <a:ext cx="0" cy="0"/>
          <a:chOff x="0" y="0"/>
          <a:chExt cx="0" cy="0"/>
        </a:xfrm>
      </p:grpSpPr>
      <p:sp>
        <p:nvSpPr>
          <p:cNvPr id="50" name="Google Shape;50;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4" name="Shape 54"/>
        <p:cNvGrpSpPr/>
        <p:nvPr/>
      </p:nvGrpSpPr>
      <p:grpSpPr>
        <a:xfrm>
          <a:off x="0" y="0"/>
          <a:ext cx="0" cy="0"/>
          <a:chOff x="0" y="0"/>
          <a:chExt cx="0" cy="0"/>
        </a:xfrm>
      </p:grpSpPr>
      <p:sp>
        <p:nvSpPr>
          <p:cNvPr id="55" name="Google Shape;55;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8" name="Shape 58"/>
        <p:cNvGrpSpPr/>
        <p:nvPr/>
      </p:nvGrpSpPr>
      <p:grpSpPr>
        <a:xfrm>
          <a:off x="0" y="0"/>
          <a:ext cx="0" cy="0"/>
          <a:chOff x="0" y="0"/>
          <a:chExt cx="0" cy="0"/>
        </a:xfrm>
      </p:grpSpPr>
      <p:sp>
        <p:nvSpPr>
          <p:cNvPr id="59" name="Google Shape;59;p2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2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2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5" name="Shape 65"/>
        <p:cNvGrpSpPr/>
        <p:nvPr/>
      </p:nvGrpSpPr>
      <p:grpSpPr>
        <a:xfrm>
          <a:off x="0" y="0"/>
          <a:ext cx="0" cy="0"/>
          <a:chOff x="0" y="0"/>
          <a:chExt cx="0" cy="0"/>
        </a:xfrm>
      </p:grpSpPr>
      <p:sp>
        <p:nvSpPr>
          <p:cNvPr id="66" name="Google Shape;66;p2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22"/>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2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2.png"/><Relationship Id="rId5"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1.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2.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en.wikipedia.org/wiki/Hoopa_Valley,_California" TargetMode="External"/><Relationship Id="rId4" Type="http://schemas.openxmlformats.org/officeDocument/2006/relationships/hyperlink" Target="https://en.wikipedia.org/wiki/Hupa_language" TargetMode="External"/><Relationship Id="rId11" Type="http://schemas.openxmlformats.org/officeDocument/2006/relationships/image" Target="../media/image14.png"/><Relationship Id="rId10" Type="http://schemas.openxmlformats.org/officeDocument/2006/relationships/hyperlink" Target="https://tools.wmflabs.org/geohack/geohack.php?pagename=Hupa&amp;params=41_05_57_N_123_40_21_W_scale:500000_source:GNIS" TargetMode="External"/><Relationship Id="rId9" Type="http://schemas.openxmlformats.org/officeDocument/2006/relationships/hyperlink" Target="https://tools.wmflabs.org/geohack/geohack.php?pagename=Hupa&amp;params=41_05_57_N_123_40_21_W_scale:500000_source:GNIS" TargetMode="External"/><Relationship Id="rId5" Type="http://schemas.openxmlformats.org/officeDocument/2006/relationships/hyperlink" Target="https://en.wikipedia.org/wiki/Athabaskan_languages" TargetMode="External"/><Relationship Id="rId6" Type="http://schemas.openxmlformats.org/officeDocument/2006/relationships/hyperlink" Target="https://en.wikipedia.org/wiki/Trinity_River_(California)" TargetMode="External"/><Relationship Id="rId7" Type="http://schemas.openxmlformats.org/officeDocument/2006/relationships/hyperlink" Target="https://en.wikipedia.org/wiki/Klamath_River" TargetMode="External"/><Relationship Id="rId8" Type="http://schemas.openxmlformats.org/officeDocument/2006/relationships/hyperlink" Target="https://tools.wmflabs.org/geohack/geohack.php?pagename=Hupa&amp;params=41_05_57_N_123_40_21_W_scale:500000_source:GNI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 name="Shape 88"/>
        <p:cNvGrpSpPr/>
        <p:nvPr/>
      </p:nvGrpSpPr>
      <p:grpSpPr>
        <a:xfrm>
          <a:off x="0" y="0"/>
          <a:ext cx="0" cy="0"/>
          <a:chOff x="0" y="0"/>
          <a:chExt cx="0" cy="0"/>
        </a:xfrm>
      </p:grpSpPr>
      <p:sp>
        <p:nvSpPr>
          <p:cNvPr id="89" name="Google Shape;89;p1"/>
          <p:cNvSpPr txBox="1"/>
          <p:nvPr>
            <p:ph type="ctrTitle"/>
          </p:nvPr>
        </p:nvSpPr>
        <p:spPr>
          <a:xfrm>
            <a:off x="1524000" y="1122369"/>
            <a:ext cx="9144000" cy="1131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Honoring Menstruation Through Ceremony</a:t>
            </a:r>
            <a:endParaRPr/>
          </a:p>
        </p:txBody>
      </p:sp>
      <p:sp>
        <p:nvSpPr>
          <p:cNvPr id="90" name="Google Shape;90;p1"/>
          <p:cNvSpPr txBox="1"/>
          <p:nvPr>
            <p:ph idx="1" type="subTitle"/>
          </p:nvPr>
        </p:nvSpPr>
        <p:spPr>
          <a:xfrm>
            <a:off x="1777475" y="2385288"/>
            <a:ext cx="9144000" cy="16557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rPr lang="en-US" sz="3000"/>
              <a:t>Reclaiming Native American </a:t>
            </a:r>
            <a:r>
              <a:rPr i="1" lang="en-US" sz="3000"/>
              <a:t>Coming of Age Ceremonies</a:t>
            </a:r>
            <a:endParaRPr i="1" sz="3000"/>
          </a:p>
        </p:txBody>
      </p:sp>
      <p:pic>
        <p:nvPicPr>
          <p:cNvPr id="91" name="Google Shape;91;p1"/>
          <p:cNvPicPr preferRelativeResize="0"/>
          <p:nvPr/>
        </p:nvPicPr>
        <p:blipFill>
          <a:blip r:embed="rId3">
            <a:alphaModFix/>
          </a:blip>
          <a:stretch>
            <a:fillRect/>
          </a:stretch>
        </p:blipFill>
        <p:spPr>
          <a:xfrm>
            <a:off x="3346325" y="2875875"/>
            <a:ext cx="4507174" cy="39821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sp>
        <p:nvSpPr>
          <p:cNvPr id="156" name="Google Shape;156;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What Does the Hupa Flower Dance Give to Young Girls?</a:t>
            </a:r>
            <a:endParaRPr/>
          </a:p>
        </p:txBody>
      </p:sp>
      <p:sp>
        <p:nvSpPr>
          <p:cNvPr id="157" name="Google Shape;157;p1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355600" lvl="0" marL="457200" rtl="0" algn="l">
              <a:lnSpc>
                <a:spcPct val="100000"/>
              </a:lnSpc>
              <a:spcBef>
                <a:spcPts val="0"/>
              </a:spcBef>
              <a:spcAft>
                <a:spcPts val="0"/>
              </a:spcAft>
              <a:buSzPts val="2000"/>
              <a:buFont typeface="Arial"/>
              <a:buChar char="★"/>
            </a:pPr>
            <a:r>
              <a:rPr lang="en-US" sz="2000">
                <a:latin typeface="Arial"/>
                <a:ea typeface="Arial"/>
                <a:cs typeface="Arial"/>
                <a:sym typeface="Arial"/>
              </a:rPr>
              <a:t>Song</a:t>
            </a:r>
            <a:endParaRPr sz="2000">
              <a:latin typeface="Arial"/>
              <a:ea typeface="Arial"/>
              <a:cs typeface="Arial"/>
              <a:sym typeface="Arial"/>
            </a:endParaRPr>
          </a:p>
          <a:p>
            <a:pPr indent="-355600" lvl="0" marL="457200" rtl="0" algn="l">
              <a:lnSpc>
                <a:spcPct val="100000"/>
              </a:lnSpc>
              <a:spcBef>
                <a:spcPts val="0"/>
              </a:spcBef>
              <a:spcAft>
                <a:spcPts val="0"/>
              </a:spcAft>
              <a:buSzPts val="2000"/>
              <a:buFont typeface="Arial"/>
              <a:buChar char="★"/>
            </a:pPr>
            <a:r>
              <a:rPr lang="en-US" sz="2000">
                <a:latin typeface="Arial"/>
                <a:ea typeface="Arial"/>
                <a:cs typeface="Arial"/>
                <a:sym typeface="Arial"/>
              </a:rPr>
              <a:t>Dance</a:t>
            </a:r>
            <a:endParaRPr sz="2000">
              <a:latin typeface="Arial"/>
              <a:ea typeface="Arial"/>
              <a:cs typeface="Arial"/>
              <a:sym typeface="Arial"/>
            </a:endParaRPr>
          </a:p>
          <a:p>
            <a:pPr indent="-355600" lvl="0" marL="457200" rtl="0" algn="l">
              <a:lnSpc>
                <a:spcPct val="100000"/>
              </a:lnSpc>
              <a:spcBef>
                <a:spcPts val="0"/>
              </a:spcBef>
              <a:spcAft>
                <a:spcPts val="0"/>
              </a:spcAft>
              <a:buSzPts val="2000"/>
              <a:buFont typeface="Arial"/>
              <a:buChar char="★"/>
            </a:pPr>
            <a:r>
              <a:rPr lang="en-US" sz="2000">
                <a:latin typeface="Arial"/>
                <a:ea typeface="Arial"/>
                <a:cs typeface="Arial"/>
                <a:sym typeface="Arial"/>
              </a:rPr>
              <a:t>Celebration of her</a:t>
            </a:r>
            <a:endParaRPr sz="2000">
              <a:latin typeface="Arial"/>
              <a:ea typeface="Arial"/>
              <a:cs typeface="Arial"/>
              <a:sym typeface="Arial"/>
            </a:endParaRPr>
          </a:p>
          <a:p>
            <a:pPr indent="-355600" lvl="0" marL="457200" rtl="0" algn="l">
              <a:lnSpc>
                <a:spcPct val="100000"/>
              </a:lnSpc>
              <a:spcBef>
                <a:spcPts val="0"/>
              </a:spcBef>
              <a:spcAft>
                <a:spcPts val="0"/>
              </a:spcAft>
              <a:buSzPts val="2000"/>
              <a:buFont typeface="Arial"/>
              <a:buChar char="★"/>
            </a:pPr>
            <a:r>
              <a:rPr lang="en-US" sz="2000">
                <a:latin typeface="Arial"/>
                <a:ea typeface="Arial"/>
                <a:cs typeface="Arial"/>
                <a:sym typeface="Arial"/>
              </a:rPr>
              <a:t>Participation of the community</a:t>
            </a:r>
            <a:endParaRPr sz="2000">
              <a:latin typeface="Arial"/>
              <a:ea typeface="Arial"/>
              <a:cs typeface="Arial"/>
              <a:sym typeface="Arial"/>
            </a:endParaRPr>
          </a:p>
          <a:p>
            <a:pPr indent="-355600" lvl="0" marL="457200" rtl="0" algn="l">
              <a:lnSpc>
                <a:spcPct val="100000"/>
              </a:lnSpc>
              <a:spcBef>
                <a:spcPts val="0"/>
              </a:spcBef>
              <a:spcAft>
                <a:spcPts val="0"/>
              </a:spcAft>
              <a:buSzPts val="2000"/>
              <a:buFont typeface="Arial"/>
              <a:buChar char="★"/>
            </a:pPr>
            <a:r>
              <a:rPr lang="en-US" sz="2000">
                <a:latin typeface="Arial"/>
                <a:ea typeface="Arial"/>
                <a:cs typeface="Arial"/>
                <a:sym typeface="Arial"/>
              </a:rPr>
              <a:t>Talking Circles</a:t>
            </a:r>
            <a:endParaRPr sz="2000">
              <a:latin typeface="Arial"/>
              <a:ea typeface="Arial"/>
              <a:cs typeface="Arial"/>
              <a:sym typeface="Arial"/>
            </a:endParaRPr>
          </a:p>
          <a:p>
            <a:pPr indent="-355600" lvl="0" marL="457200" rtl="0" algn="l">
              <a:lnSpc>
                <a:spcPct val="100000"/>
              </a:lnSpc>
              <a:spcBef>
                <a:spcPts val="0"/>
              </a:spcBef>
              <a:spcAft>
                <a:spcPts val="0"/>
              </a:spcAft>
              <a:buSzPts val="2000"/>
              <a:buFont typeface="Arial"/>
              <a:buChar char="★"/>
            </a:pPr>
            <a:r>
              <a:rPr lang="en-US" sz="2000">
                <a:latin typeface="Arial"/>
                <a:ea typeface="Arial"/>
                <a:cs typeface="Arial"/>
                <a:sym typeface="Arial"/>
              </a:rPr>
              <a:t>Self-Care Lessons</a:t>
            </a:r>
            <a:endParaRPr sz="2000">
              <a:latin typeface="Arial"/>
              <a:ea typeface="Arial"/>
              <a:cs typeface="Arial"/>
              <a:sym typeface="Arial"/>
            </a:endParaRPr>
          </a:p>
          <a:p>
            <a:pPr indent="-355600" lvl="0" marL="457200" rtl="0" algn="l">
              <a:lnSpc>
                <a:spcPct val="100000"/>
              </a:lnSpc>
              <a:spcBef>
                <a:spcPts val="0"/>
              </a:spcBef>
              <a:spcAft>
                <a:spcPts val="0"/>
              </a:spcAft>
              <a:buSzPts val="2000"/>
              <a:buFont typeface="Arial"/>
              <a:buChar char="★"/>
            </a:pPr>
            <a:r>
              <a:rPr lang="en-US" sz="2000">
                <a:latin typeface="Arial"/>
                <a:ea typeface="Arial"/>
                <a:cs typeface="Arial"/>
                <a:sym typeface="Arial"/>
              </a:rPr>
              <a:t>Herbal Lessons</a:t>
            </a:r>
            <a:endParaRPr sz="2000">
              <a:latin typeface="Arial"/>
              <a:ea typeface="Arial"/>
              <a:cs typeface="Arial"/>
              <a:sym typeface="Arial"/>
            </a:endParaRPr>
          </a:p>
          <a:p>
            <a:pPr indent="-355600" lvl="0" marL="457200" rtl="0" algn="l">
              <a:lnSpc>
                <a:spcPct val="100000"/>
              </a:lnSpc>
              <a:spcBef>
                <a:spcPts val="0"/>
              </a:spcBef>
              <a:spcAft>
                <a:spcPts val="0"/>
              </a:spcAft>
              <a:buSzPts val="2000"/>
              <a:buFont typeface="Arial"/>
              <a:buChar char="★"/>
            </a:pPr>
            <a:r>
              <a:rPr lang="en-US" sz="2000">
                <a:latin typeface="Arial"/>
                <a:ea typeface="Arial"/>
                <a:cs typeface="Arial"/>
                <a:sym typeface="Arial"/>
              </a:rPr>
              <a:t>Steaming Lessons</a:t>
            </a:r>
            <a:endParaRPr sz="2000">
              <a:latin typeface="Arial"/>
              <a:ea typeface="Arial"/>
              <a:cs typeface="Arial"/>
              <a:sym typeface="Arial"/>
            </a:endParaRPr>
          </a:p>
          <a:p>
            <a:pPr indent="-355600" lvl="0" marL="457200" rtl="0" algn="l">
              <a:lnSpc>
                <a:spcPct val="100000"/>
              </a:lnSpc>
              <a:spcBef>
                <a:spcPts val="0"/>
              </a:spcBef>
              <a:spcAft>
                <a:spcPts val="0"/>
              </a:spcAft>
              <a:buSzPts val="2000"/>
              <a:buFont typeface="Arial"/>
              <a:buChar char="★"/>
            </a:pPr>
            <a:r>
              <a:rPr lang="en-US" sz="2000">
                <a:latin typeface="Arial"/>
                <a:ea typeface="Arial"/>
                <a:cs typeface="Arial"/>
                <a:sym typeface="Arial"/>
              </a:rPr>
              <a:t>Bathing Rituals</a:t>
            </a:r>
            <a:endParaRPr sz="2000">
              <a:latin typeface="Arial"/>
              <a:ea typeface="Arial"/>
              <a:cs typeface="Arial"/>
              <a:sym typeface="Arial"/>
            </a:endParaRPr>
          </a:p>
          <a:p>
            <a:pPr indent="-355600" lvl="0" marL="457200" rtl="0" algn="l">
              <a:lnSpc>
                <a:spcPct val="100000"/>
              </a:lnSpc>
              <a:spcBef>
                <a:spcPts val="0"/>
              </a:spcBef>
              <a:spcAft>
                <a:spcPts val="0"/>
              </a:spcAft>
              <a:buSzPts val="2000"/>
              <a:buFont typeface="Arial"/>
              <a:buChar char="★"/>
            </a:pPr>
            <a:r>
              <a:rPr lang="en-US" sz="2000">
                <a:latin typeface="Arial"/>
                <a:ea typeface="Arial"/>
                <a:cs typeface="Arial"/>
                <a:sym typeface="Arial"/>
              </a:rPr>
              <a:t>Hupa Language</a:t>
            </a:r>
            <a:endParaRPr sz="2000">
              <a:latin typeface="Arial"/>
              <a:ea typeface="Arial"/>
              <a:cs typeface="Arial"/>
              <a:sym typeface="Arial"/>
            </a:endParaRPr>
          </a:p>
          <a:p>
            <a:pPr indent="-355600" lvl="0" marL="457200" rtl="0" algn="l">
              <a:lnSpc>
                <a:spcPct val="100000"/>
              </a:lnSpc>
              <a:spcBef>
                <a:spcPts val="0"/>
              </a:spcBef>
              <a:spcAft>
                <a:spcPts val="0"/>
              </a:spcAft>
              <a:buSzPts val="2000"/>
              <a:buFont typeface="Arial"/>
              <a:buChar char="★"/>
            </a:pPr>
            <a:r>
              <a:rPr lang="en-US" sz="2000">
                <a:latin typeface="Arial"/>
                <a:ea typeface="Arial"/>
                <a:cs typeface="Arial"/>
                <a:sym typeface="Arial"/>
              </a:rPr>
              <a:t>Domestic Violence Prevention</a:t>
            </a:r>
            <a:endParaRPr sz="2000">
              <a:latin typeface="Arial"/>
              <a:ea typeface="Arial"/>
              <a:cs typeface="Arial"/>
              <a:sym typeface="Arial"/>
            </a:endParaRPr>
          </a:p>
          <a:p>
            <a:pPr indent="-355600" lvl="0" marL="457200" rtl="0" algn="l">
              <a:lnSpc>
                <a:spcPct val="100000"/>
              </a:lnSpc>
              <a:spcBef>
                <a:spcPts val="0"/>
              </a:spcBef>
              <a:spcAft>
                <a:spcPts val="0"/>
              </a:spcAft>
              <a:buSzPts val="2000"/>
              <a:buFont typeface="Arial"/>
              <a:buChar char="★"/>
            </a:pPr>
            <a:r>
              <a:rPr lang="en-US" sz="2000">
                <a:latin typeface="Arial"/>
                <a:ea typeface="Arial"/>
                <a:cs typeface="Arial"/>
                <a:sym typeface="Arial"/>
              </a:rPr>
              <a:t>Love her</a:t>
            </a:r>
            <a:endParaRPr sz="20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sp>
        <p:nvSpPr>
          <p:cNvPr id="163" name="Google Shape;163;g7f2d84dea5_0_59"/>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“We Should Have Danced For You”</a:t>
            </a:r>
            <a:endParaRPr/>
          </a:p>
        </p:txBody>
      </p:sp>
      <p:sp>
        <p:nvSpPr>
          <p:cNvPr id="164" name="Google Shape;164;g7f2d84dea5_0_59"/>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Class Discussion - What does this phrase mean to you?  What is the connection between Community, Dance and Ceremony? </a:t>
            </a:r>
            <a:endParaRPr/>
          </a:p>
          <a:p>
            <a:pPr indent="0" lvl="0" marL="0" rtl="0" algn="l">
              <a:spcBef>
                <a:spcPts val="1000"/>
              </a:spcBef>
              <a:spcAft>
                <a:spcPts val="0"/>
              </a:spcAft>
              <a:buNone/>
            </a:pPr>
            <a:r>
              <a:t/>
            </a:r>
            <a:endParaRPr/>
          </a:p>
        </p:txBody>
      </p:sp>
      <p:pic>
        <p:nvPicPr>
          <p:cNvPr id="165" name="Google Shape;165;g7f2d84dea5_0_59"/>
          <p:cNvPicPr preferRelativeResize="0"/>
          <p:nvPr/>
        </p:nvPicPr>
        <p:blipFill>
          <a:blip r:embed="rId3">
            <a:alphaModFix/>
          </a:blip>
          <a:stretch>
            <a:fillRect/>
          </a:stretch>
        </p:blipFill>
        <p:spPr>
          <a:xfrm>
            <a:off x="1326625" y="2886325"/>
            <a:ext cx="3839325" cy="37778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sp>
        <p:nvSpPr>
          <p:cNvPr id="171" name="Google Shape;171;g7f2d84dea5_0_0"/>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Day 2:  Healing Through </a:t>
            </a:r>
            <a:r>
              <a:rPr lang="en-US"/>
              <a:t>Storytelling</a:t>
            </a:r>
            <a:endParaRPr sz="3400"/>
          </a:p>
        </p:txBody>
      </p:sp>
      <p:sp>
        <p:nvSpPr>
          <p:cNvPr id="172" name="Google Shape;172;g7f2d84dea5_0_0"/>
          <p:cNvSpPr txBox="1"/>
          <p:nvPr/>
        </p:nvSpPr>
        <p:spPr>
          <a:xfrm>
            <a:off x="971775" y="2054625"/>
            <a:ext cx="10106400" cy="42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292C2E"/>
                </a:solidFill>
                <a:latin typeface="Calibri"/>
                <a:ea typeface="Calibri"/>
                <a:cs typeface="Calibri"/>
                <a:sym typeface="Calibri"/>
              </a:rPr>
              <a:t>“Native American culture is oral and everything from biology to history to morality to medicine is passed on in the form of stories. Stories have the power to heal: they contain the rituals and ceremonies that can cure individuals and communities. They do this primarily by reminding us of the interrelations between all people and all things. As a story is told communally or is shared by one person with another, it creates a sense of community between those people.” </a:t>
            </a:r>
            <a:endParaRPr sz="2400">
              <a:solidFill>
                <a:srgbClr val="292C2E"/>
              </a:solidFill>
              <a:latin typeface="Calibri"/>
              <a:ea typeface="Calibri"/>
              <a:cs typeface="Calibri"/>
              <a:sym typeface="Calibri"/>
            </a:endParaRPr>
          </a:p>
          <a:p>
            <a:pPr indent="0" lvl="0" marL="0" rtl="0" algn="l">
              <a:spcBef>
                <a:spcPts val="0"/>
              </a:spcBef>
              <a:spcAft>
                <a:spcPts val="0"/>
              </a:spcAft>
              <a:buNone/>
            </a:pPr>
            <a:r>
              <a:t/>
            </a:r>
            <a:endParaRPr sz="2400">
              <a:solidFill>
                <a:srgbClr val="292C2E"/>
              </a:solidFill>
              <a:latin typeface="Calibri"/>
              <a:ea typeface="Calibri"/>
              <a:cs typeface="Calibri"/>
              <a:sym typeface="Calibri"/>
            </a:endParaRPr>
          </a:p>
          <a:p>
            <a:pPr indent="0" lvl="0" marL="0" rtl="0" algn="l">
              <a:spcBef>
                <a:spcPts val="0"/>
              </a:spcBef>
              <a:spcAft>
                <a:spcPts val="0"/>
              </a:spcAft>
              <a:buNone/>
            </a:pPr>
            <a:r>
              <a:rPr lang="en-US" sz="2400">
                <a:solidFill>
                  <a:srgbClr val="292C2E"/>
                </a:solidFill>
                <a:latin typeface="Calibri"/>
                <a:ea typeface="Calibri"/>
                <a:cs typeface="Calibri"/>
                <a:sym typeface="Calibri"/>
              </a:rPr>
              <a:t>Dr.  Cutcha Risling Baldy reminds us that a way to solve the problem of low self esteem amongst Native American </a:t>
            </a:r>
            <a:r>
              <a:rPr lang="en-US" sz="2400">
                <a:solidFill>
                  <a:srgbClr val="292C2E"/>
                </a:solidFill>
                <a:latin typeface="Calibri"/>
                <a:ea typeface="Calibri"/>
                <a:cs typeface="Calibri"/>
                <a:sym typeface="Calibri"/>
              </a:rPr>
              <a:t>adolescent</a:t>
            </a:r>
            <a:r>
              <a:rPr lang="en-US" sz="2400">
                <a:solidFill>
                  <a:srgbClr val="292C2E"/>
                </a:solidFill>
                <a:latin typeface="Calibri"/>
                <a:ea typeface="Calibri"/>
                <a:cs typeface="Calibri"/>
                <a:sym typeface="Calibri"/>
              </a:rPr>
              <a:t> girls is for them to share menstruation stories.   </a:t>
            </a:r>
            <a:endParaRPr sz="2400">
              <a:solidFill>
                <a:srgbClr val="292C2E"/>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sp>
        <p:nvSpPr>
          <p:cNvPr id="178" name="Google Shape;178;g7f7c7cc9ed_0_45"/>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Sharing Our Stories</a:t>
            </a:r>
            <a:endParaRPr/>
          </a:p>
        </p:txBody>
      </p:sp>
      <p:pic>
        <p:nvPicPr>
          <p:cNvPr id="179" name="Google Shape;179;g7f7c7cc9ed_0_45"/>
          <p:cNvPicPr preferRelativeResize="0"/>
          <p:nvPr/>
        </p:nvPicPr>
        <p:blipFill>
          <a:blip r:embed="rId3">
            <a:alphaModFix/>
          </a:blip>
          <a:stretch>
            <a:fillRect/>
          </a:stretch>
        </p:blipFill>
        <p:spPr>
          <a:xfrm>
            <a:off x="1762325" y="1838538"/>
            <a:ext cx="8001000" cy="38195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sp>
        <p:nvSpPr>
          <p:cNvPr id="185" name="Google Shape;185;g7f7c7cc9ed_0_24"/>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Haiku or Poem about Menstruation</a:t>
            </a:r>
            <a:endParaRPr/>
          </a:p>
        </p:txBody>
      </p:sp>
      <p:pic>
        <p:nvPicPr>
          <p:cNvPr id="186" name="Google Shape;186;g7f7c7cc9ed_0_24"/>
          <p:cNvPicPr preferRelativeResize="0"/>
          <p:nvPr/>
        </p:nvPicPr>
        <p:blipFill>
          <a:blip r:embed="rId3">
            <a:alphaModFix/>
          </a:blip>
          <a:stretch>
            <a:fillRect/>
          </a:stretch>
        </p:blipFill>
        <p:spPr>
          <a:xfrm>
            <a:off x="2209800" y="1608600"/>
            <a:ext cx="7535775" cy="50309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pic>
        <p:nvPicPr>
          <p:cNvPr id="192" name="Google Shape;192;g82e0e7c583_0_6"/>
          <p:cNvPicPr preferRelativeResize="0"/>
          <p:nvPr/>
        </p:nvPicPr>
        <p:blipFill>
          <a:blip r:embed="rId3">
            <a:alphaModFix/>
          </a:blip>
          <a:stretch>
            <a:fillRect/>
          </a:stretch>
        </p:blipFill>
        <p:spPr>
          <a:xfrm>
            <a:off x="1090875" y="495300"/>
            <a:ext cx="9372176" cy="5261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pic>
        <p:nvPicPr>
          <p:cNvPr id="198" name="Google Shape;198;g7f7c7cc9ed_0_55"/>
          <p:cNvPicPr preferRelativeResize="0"/>
          <p:nvPr/>
        </p:nvPicPr>
        <p:blipFill>
          <a:blip r:embed="rId3">
            <a:alphaModFix/>
          </a:blip>
          <a:stretch>
            <a:fillRect/>
          </a:stretch>
        </p:blipFill>
        <p:spPr>
          <a:xfrm>
            <a:off x="2859500" y="367888"/>
            <a:ext cx="6122224" cy="61222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sp>
        <p:nvSpPr>
          <p:cNvPr id="204" name="Google Shape;204;g7f4a5f4ba2_0_0"/>
          <p:cNvSpPr txBox="1"/>
          <p:nvPr>
            <p:ph type="title"/>
          </p:nvPr>
        </p:nvSpPr>
        <p:spPr>
          <a:xfrm>
            <a:off x="838200" y="305100"/>
            <a:ext cx="105156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Write Your Story, Poetry or Haiku</a:t>
            </a:r>
            <a:endParaRPr/>
          </a:p>
        </p:txBody>
      </p:sp>
      <p:sp>
        <p:nvSpPr>
          <p:cNvPr id="205" name="Google Shape;205;g7f4a5f4ba2_0_0"/>
          <p:cNvSpPr txBox="1"/>
          <p:nvPr>
            <p:ph idx="1" type="body"/>
          </p:nvPr>
        </p:nvSpPr>
        <p:spPr>
          <a:xfrm>
            <a:off x="838200" y="1485650"/>
            <a:ext cx="10515600" cy="46911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lang="en-US"/>
              <a:t>Understanding the experiences of other </a:t>
            </a:r>
            <a:r>
              <a:rPr lang="en-US"/>
              <a:t>adolescents</a:t>
            </a:r>
            <a:r>
              <a:rPr lang="en-US"/>
              <a:t> helps to make the transition into a adulthood a little easier.   </a:t>
            </a:r>
            <a:endParaRPr/>
          </a:p>
        </p:txBody>
      </p:sp>
      <p:pic>
        <p:nvPicPr>
          <p:cNvPr id="206" name="Google Shape;206;g7f4a5f4ba2_0_0"/>
          <p:cNvPicPr preferRelativeResize="0"/>
          <p:nvPr/>
        </p:nvPicPr>
        <p:blipFill>
          <a:blip r:embed="rId3">
            <a:alphaModFix/>
          </a:blip>
          <a:stretch>
            <a:fillRect/>
          </a:stretch>
        </p:blipFill>
        <p:spPr>
          <a:xfrm>
            <a:off x="4446838" y="2522725"/>
            <a:ext cx="2619950" cy="3929925"/>
          </a:xfrm>
          <a:prstGeom prst="rect">
            <a:avLst/>
          </a:prstGeom>
          <a:noFill/>
          <a:ln>
            <a:noFill/>
          </a:ln>
        </p:spPr>
      </p:pic>
      <p:pic>
        <p:nvPicPr>
          <p:cNvPr id="207" name="Google Shape;207;g7f4a5f4ba2_0_0"/>
          <p:cNvPicPr preferRelativeResize="0"/>
          <p:nvPr/>
        </p:nvPicPr>
        <p:blipFill>
          <a:blip r:embed="rId4">
            <a:alphaModFix/>
          </a:blip>
          <a:stretch>
            <a:fillRect/>
          </a:stretch>
        </p:blipFill>
        <p:spPr>
          <a:xfrm>
            <a:off x="838200" y="2523450"/>
            <a:ext cx="2550752" cy="3928475"/>
          </a:xfrm>
          <a:prstGeom prst="rect">
            <a:avLst/>
          </a:prstGeom>
          <a:noFill/>
          <a:ln>
            <a:noFill/>
          </a:ln>
        </p:spPr>
      </p:pic>
      <p:pic>
        <p:nvPicPr>
          <p:cNvPr id="208" name="Google Shape;208;g7f4a5f4ba2_0_0"/>
          <p:cNvPicPr preferRelativeResize="0"/>
          <p:nvPr/>
        </p:nvPicPr>
        <p:blipFill>
          <a:blip r:embed="rId5">
            <a:alphaModFix/>
          </a:blip>
          <a:stretch>
            <a:fillRect/>
          </a:stretch>
        </p:blipFill>
        <p:spPr>
          <a:xfrm>
            <a:off x="8124675" y="2523450"/>
            <a:ext cx="2619951" cy="39284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sp>
        <p:nvSpPr>
          <p:cNvPr id="213" name="Google Shape;213;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What is Self Esteem?</a:t>
            </a:r>
            <a:endParaRPr/>
          </a:p>
        </p:txBody>
      </p:sp>
      <p:sp>
        <p:nvSpPr>
          <p:cNvPr id="214" name="Google Shape;214;p9"/>
          <p:cNvSpPr txBox="1"/>
          <p:nvPr>
            <p:ph idx="1" type="body"/>
          </p:nvPr>
        </p:nvSpPr>
        <p:spPr>
          <a:xfrm>
            <a:off x="748350" y="1690700"/>
            <a:ext cx="10515600" cy="4778100"/>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rPr lang="en-US" sz="2400">
                <a:solidFill>
                  <a:srgbClr val="000000"/>
                </a:solidFill>
                <a:highlight>
                  <a:srgbClr val="FFFFFF"/>
                </a:highlight>
              </a:rPr>
              <a:t>Self esteem is a reflection of what you think and how you feel about yourself. Typically based on these 6 components:</a:t>
            </a:r>
            <a:endParaRPr sz="2400">
              <a:solidFill>
                <a:srgbClr val="000000"/>
              </a:solidFill>
              <a:highlight>
                <a:srgbClr val="FFFFFF"/>
              </a:highlight>
            </a:endParaRPr>
          </a:p>
          <a:p>
            <a:pPr indent="-50800" lvl="0" marL="228600" rtl="0" algn="l">
              <a:lnSpc>
                <a:spcPct val="90000"/>
              </a:lnSpc>
              <a:spcBef>
                <a:spcPts val="0"/>
              </a:spcBef>
              <a:spcAft>
                <a:spcPts val="0"/>
              </a:spcAft>
              <a:buClr>
                <a:schemeClr val="dk1"/>
              </a:buClr>
              <a:buSzPts val="2800"/>
              <a:buNone/>
            </a:pPr>
            <a:r>
              <a:t/>
            </a:r>
            <a:endParaRPr sz="2400">
              <a:solidFill>
                <a:srgbClr val="000000"/>
              </a:solidFill>
              <a:highlight>
                <a:srgbClr val="FFFFFF"/>
              </a:highlight>
            </a:endParaRPr>
          </a:p>
          <a:p>
            <a:pPr indent="-342900" lvl="0" marL="457200" rtl="0" algn="l">
              <a:spcBef>
                <a:spcPts val="1000"/>
              </a:spcBef>
              <a:spcAft>
                <a:spcPts val="0"/>
              </a:spcAft>
              <a:buSzPts val="1800"/>
              <a:buAutoNum type="arabicPeriod"/>
            </a:pPr>
            <a:r>
              <a:rPr lang="en-US"/>
              <a:t>One’s inherited endowments, including intelligence, physical characteristics, and natural abilities</a:t>
            </a:r>
            <a:endParaRPr/>
          </a:p>
          <a:p>
            <a:pPr indent="-342900" lvl="0" marL="457200" rtl="0" algn="l">
              <a:spcBef>
                <a:spcPts val="0"/>
              </a:spcBef>
              <a:spcAft>
                <a:spcPts val="0"/>
              </a:spcAft>
              <a:buSzPts val="1800"/>
              <a:buAutoNum type="arabicPeriod"/>
            </a:pPr>
            <a:r>
              <a:rPr lang="en-US"/>
              <a:t>Feeling likable and lovable; </a:t>
            </a:r>
            <a:endParaRPr/>
          </a:p>
          <a:p>
            <a:pPr indent="-342900" lvl="0" marL="457200" rtl="0" algn="l">
              <a:spcBef>
                <a:spcPts val="1000"/>
              </a:spcBef>
              <a:spcAft>
                <a:spcPts val="0"/>
              </a:spcAft>
              <a:buSzPts val="1800"/>
              <a:buAutoNum type="arabicPeriod"/>
            </a:pPr>
            <a:r>
              <a:rPr lang="en-US"/>
              <a:t>Being a unique human being, of value, and worthy of respect;</a:t>
            </a:r>
            <a:endParaRPr/>
          </a:p>
          <a:p>
            <a:pPr indent="-342900" lvl="0" marL="457200" rtl="0" algn="l">
              <a:spcBef>
                <a:spcPts val="1000"/>
              </a:spcBef>
              <a:spcAft>
                <a:spcPts val="0"/>
              </a:spcAft>
              <a:buSzPts val="1800"/>
              <a:buAutoNum type="arabicPeriod"/>
            </a:pPr>
            <a:r>
              <a:rPr lang="en-US"/>
              <a:t>Feeling in control or responsible for one’s life;</a:t>
            </a:r>
            <a:endParaRPr/>
          </a:p>
          <a:p>
            <a:pPr indent="-342900" lvl="0" marL="457200" rtl="0" algn="l">
              <a:spcBef>
                <a:spcPts val="1000"/>
              </a:spcBef>
              <a:spcAft>
                <a:spcPts val="0"/>
              </a:spcAft>
              <a:buSzPts val="1800"/>
              <a:buAutoNum type="arabicPeriod"/>
            </a:pPr>
            <a:r>
              <a:rPr lang="en-US"/>
              <a:t>Moral virtue or integrity;</a:t>
            </a:r>
            <a:endParaRPr/>
          </a:p>
          <a:p>
            <a:pPr indent="-342900" lvl="0" marL="457200" rtl="0" algn="l">
              <a:spcBef>
                <a:spcPts val="1000"/>
              </a:spcBef>
              <a:spcAft>
                <a:spcPts val="0"/>
              </a:spcAft>
              <a:buSzPts val="1800"/>
              <a:buAutoNum type="arabicPeriod"/>
            </a:pPr>
            <a:r>
              <a:rPr lang="en-US"/>
              <a:t>What one has achieved–one’s skills, possessions, and successes.</a:t>
            </a:r>
            <a:endParaRPr sz="1800">
              <a:solidFill>
                <a:srgbClr val="747474"/>
              </a:solidFill>
            </a:endParaRPr>
          </a:p>
          <a:p>
            <a:pPr indent="0" lvl="0" marL="0" rtl="0" algn="l">
              <a:lnSpc>
                <a:spcPct val="115000"/>
              </a:lnSpc>
              <a:spcBef>
                <a:spcPts val="0"/>
              </a:spcBef>
              <a:spcAft>
                <a:spcPts val="0"/>
              </a:spcAft>
              <a:buNone/>
            </a:pPr>
            <a:r>
              <a:rPr lang="en-US" sz="1450">
                <a:solidFill>
                  <a:srgbClr val="747474"/>
                </a:solidFill>
                <a:highlight>
                  <a:srgbClr val="FFFFFF"/>
                </a:highlight>
                <a:latin typeface="Arial"/>
                <a:ea typeface="Arial"/>
                <a:cs typeface="Arial"/>
                <a:sym typeface="Arial"/>
              </a:rPr>
              <a:t> </a:t>
            </a:r>
            <a:endParaRPr sz="1450">
              <a:solidFill>
                <a:srgbClr val="747474"/>
              </a:solidFill>
              <a:highlight>
                <a:srgbClr val="FFFFFF"/>
              </a:highlight>
              <a:latin typeface="Arial"/>
              <a:ea typeface="Arial"/>
              <a:cs typeface="Arial"/>
              <a:sym typeface="Arial"/>
            </a:endParaRPr>
          </a:p>
          <a:p>
            <a:pPr indent="0" lvl="0" marL="0" rtl="0" algn="l">
              <a:lnSpc>
                <a:spcPct val="115000"/>
              </a:lnSpc>
              <a:spcBef>
                <a:spcPts val="0"/>
              </a:spcBef>
              <a:spcAft>
                <a:spcPts val="0"/>
              </a:spcAft>
              <a:buNone/>
            </a:pPr>
            <a:r>
              <a:t/>
            </a:r>
            <a:endParaRPr sz="1450">
              <a:solidFill>
                <a:srgbClr val="747474"/>
              </a:solidFill>
              <a:highlight>
                <a:srgbClr val="FFFFFF"/>
              </a:highlight>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sp>
        <p:nvSpPr>
          <p:cNvPr id="220" name="Google Shape;220;g7f2d84dea5_0_12"/>
          <p:cNvSpPr txBox="1"/>
          <p:nvPr>
            <p:ph type="title"/>
          </p:nvPr>
        </p:nvSpPr>
        <p:spPr>
          <a:xfrm>
            <a:off x="838200" y="410050"/>
            <a:ext cx="105156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Native American Teen Suicide </a:t>
            </a:r>
            <a:endParaRPr/>
          </a:p>
        </p:txBody>
      </p:sp>
      <p:sp>
        <p:nvSpPr>
          <p:cNvPr id="221" name="Google Shape;221;g7f2d84dea5_0_12"/>
          <p:cNvSpPr txBox="1"/>
          <p:nvPr>
            <p:ph idx="1" type="body"/>
          </p:nvPr>
        </p:nvSpPr>
        <p:spPr>
          <a:xfrm>
            <a:off x="838200" y="1505775"/>
            <a:ext cx="10515600" cy="46794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sz="1100">
              <a:solidFill>
                <a:srgbClr val="333333"/>
              </a:solidFill>
              <a:highlight>
                <a:srgbClr val="FFFFFF"/>
              </a:highlight>
              <a:latin typeface="Arial"/>
              <a:ea typeface="Arial"/>
              <a:cs typeface="Arial"/>
              <a:sym typeface="Arial"/>
            </a:endParaRPr>
          </a:p>
          <a:p>
            <a:pPr indent="0" lvl="0" marL="0" rtl="0" algn="l">
              <a:lnSpc>
                <a:spcPct val="115000"/>
              </a:lnSpc>
              <a:spcBef>
                <a:spcPts val="0"/>
              </a:spcBef>
              <a:spcAft>
                <a:spcPts val="0"/>
              </a:spcAft>
              <a:buNone/>
            </a:pPr>
            <a:r>
              <a:rPr lang="en-US" sz="2400">
                <a:solidFill>
                  <a:srgbClr val="000000"/>
                </a:solidFill>
                <a:highlight>
                  <a:srgbClr val="FFFFFF"/>
                </a:highlight>
              </a:rPr>
              <a:t>“Despite the strengths of American Indian and Alaska Native (AI/AN) families and communities, suicide remains a devastating and all too frequent event. Complex, interrelated factors contribute to an increased suicide risk among AI/AN people and include mental health disorders, substance abuse, intergenerational trauma, and community-wide issues. Factors that protect AI/AN youth and young adults against suicidal behavior are a sense of belonging to one's culture, a strong tribal/spiritual bond, the opportunity to discuss problems with family or friends, feeling connected to family, and positive emotional health.”</a:t>
            </a:r>
            <a:endParaRPr sz="2400">
              <a:solidFill>
                <a:srgbClr val="000000"/>
              </a:solidFill>
            </a:endParaRPr>
          </a:p>
          <a:p>
            <a:pPr indent="0" lvl="0" marL="0" rtl="0" algn="l">
              <a:spcBef>
                <a:spcPts val="1000"/>
              </a:spcBef>
              <a:spcAft>
                <a:spcPts val="0"/>
              </a:spcAft>
              <a:buNone/>
            </a:pPr>
            <a:r>
              <a:t/>
            </a:r>
            <a:endParaRPr sz="1100">
              <a:solidFill>
                <a:srgbClr val="333333"/>
              </a:solidFill>
              <a:highlight>
                <a:srgbClr val="FFFFFF"/>
              </a:highlight>
              <a:latin typeface="Arial"/>
              <a:ea typeface="Arial"/>
              <a:cs typeface="Arial"/>
              <a:sym typeface="Arial"/>
            </a:endParaRPr>
          </a:p>
          <a:p>
            <a:pPr indent="0" lvl="0" marL="0" rtl="0" algn="l">
              <a:spcBef>
                <a:spcPts val="1000"/>
              </a:spcBef>
              <a:spcAft>
                <a:spcPts val="0"/>
              </a:spcAft>
              <a:buNone/>
            </a:pPr>
            <a:r>
              <a:t/>
            </a:r>
            <a:endParaRPr sz="1100">
              <a:solidFill>
                <a:srgbClr val="333333"/>
              </a:solidFill>
              <a:highlight>
                <a:srgbClr val="FFFFFF"/>
              </a:highlight>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sp>
        <p:nvSpPr>
          <p:cNvPr id="96" name="Google Shape;96;p2"/>
          <p:cNvSpPr txBox="1"/>
          <p:nvPr>
            <p:ph type="title"/>
          </p:nvPr>
        </p:nvSpPr>
        <p:spPr>
          <a:xfrm>
            <a:off x="838200" y="365125"/>
            <a:ext cx="10515600" cy="768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Overview of the Week</a:t>
            </a:r>
            <a:endParaRPr/>
          </a:p>
        </p:txBody>
      </p:sp>
      <p:sp>
        <p:nvSpPr>
          <p:cNvPr id="97" name="Google Shape;97;p2"/>
          <p:cNvSpPr txBox="1"/>
          <p:nvPr/>
        </p:nvSpPr>
        <p:spPr>
          <a:xfrm>
            <a:off x="1106100" y="1030050"/>
            <a:ext cx="9734100" cy="5620500"/>
          </a:xfrm>
          <a:prstGeom prst="rect">
            <a:avLst/>
          </a:prstGeom>
          <a:noFill/>
          <a:ln>
            <a:noFill/>
          </a:ln>
        </p:spPr>
        <p:txBody>
          <a:bodyPr anchorCtr="0" anchor="t" bIns="91425" lIns="91425" spcFirstLastPara="1" rIns="91425" wrap="square" tIns="91425">
            <a:noAutofit/>
          </a:bodyPr>
          <a:lstStyle/>
          <a:p>
            <a:pPr indent="0" lvl="0" marL="0" rtl="0" algn="l">
              <a:lnSpc>
                <a:spcPct val="98181"/>
              </a:lnSpc>
              <a:spcBef>
                <a:spcPts val="1000"/>
              </a:spcBef>
              <a:spcAft>
                <a:spcPts val="0"/>
              </a:spcAft>
              <a:buClr>
                <a:schemeClr val="dk1"/>
              </a:buClr>
              <a:buSzPts val="1100"/>
              <a:buFont typeface="Arial"/>
              <a:buNone/>
            </a:pPr>
            <a:r>
              <a:rPr b="1" lang="en-US" sz="2000">
                <a:solidFill>
                  <a:schemeClr val="dk1"/>
                </a:solidFill>
                <a:latin typeface="Calibri"/>
                <a:ea typeface="Calibri"/>
                <a:cs typeface="Calibri"/>
                <a:sym typeface="Calibri"/>
              </a:rPr>
              <a:t>Women’s Role in their Community</a:t>
            </a:r>
            <a:endParaRPr b="1" sz="2000">
              <a:solidFill>
                <a:schemeClr val="dk1"/>
              </a:solidFill>
              <a:latin typeface="Calibri"/>
              <a:ea typeface="Calibri"/>
              <a:cs typeface="Calibri"/>
              <a:sym typeface="Calibri"/>
            </a:endParaRPr>
          </a:p>
          <a:p>
            <a:pPr indent="0" lvl="0" marL="0" rtl="0" algn="l">
              <a:lnSpc>
                <a:spcPct val="98181"/>
              </a:lnSpc>
              <a:spcBef>
                <a:spcPts val="500"/>
              </a:spcBef>
              <a:spcAft>
                <a:spcPts val="0"/>
              </a:spcAft>
              <a:buClr>
                <a:schemeClr val="dk1"/>
              </a:buClr>
              <a:buSzPts val="1100"/>
              <a:buFont typeface="Arial"/>
              <a:buNone/>
            </a:pPr>
            <a:r>
              <a:rPr lang="en-US" sz="2000">
                <a:solidFill>
                  <a:schemeClr val="dk1"/>
                </a:solidFill>
                <a:latin typeface="Calibri"/>
                <a:ea typeface="Calibri"/>
                <a:cs typeface="Calibri"/>
                <a:sym typeface="Calibri"/>
              </a:rPr>
              <a:t>•Day 1: Part 1 </a:t>
            </a:r>
            <a:r>
              <a:rPr lang="en-US" sz="2000">
                <a:solidFill>
                  <a:schemeClr val="dk1"/>
                </a:solidFill>
                <a:latin typeface="Calibri"/>
                <a:ea typeface="Calibri"/>
                <a:cs typeface="Calibri"/>
                <a:sym typeface="Calibri"/>
              </a:rPr>
              <a:t>Video and discussion; </a:t>
            </a:r>
            <a:r>
              <a:rPr lang="en-US" sz="2000">
                <a:solidFill>
                  <a:schemeClr val="dk1"/>
                </a:solidFill>
                <a:latin typeface="Calibri"/>
                <a:ea typeface="Calibri"/>
                <a:cs typeface="Calibri"/>
                <a:sym typeface="Calibri"/>
              </a:rPr>
              <a:t>“</a:t>
            </a:r>
            <a:r>
              <a:rPr i="1" lang="en-US" sz="2000">
                <a:solidFill>
                  <a:schemeClr val="dk1"/>
                </a:solidFill>
                <a:latin typeface="Calibri"/>
                <a:ea typeface="Calibri"/>
                <a:cs typeface="Calibri"/>
                <a:sym typeface="Calibri"/>
              </a:rPr>
              <a:t>Revitalization of Coming of Age Ceremonies” </a:t>
            </a:r>
            <a:endParaRPr sz="2000">
              <a:solidFill>
                <a:schemeClr val="dk1"/>
              </a:solidFill>
              <a:latin typeface="Calibri"/>
              <a:ea typeface="Calibri"/>
              <a:cs typeface="Calibri"/>
              <a:sym typeface="Calibri"/>
            </a:endParaRPr>
          </a:p>
          <a:p>
            <a:pPr indent="0" lvl="0" marL="0" rtl="0" algn="l">
              <a:lnSpc>
                <a:spcPct val="98181"/>
              </a:lnSpc>
              <a:spcBef>
                <a:spcPts val="500"/>
              </a:spcBef>
              <a:spcAft>
                <a:spcPts val="0"/>
              </a:spcAft>
              <a:buNone/>
            </a:pPr>
            <a:r>
              <a:rPr lang="en-US" sz="2000">
                <a:solidFill>
                  <a:schemeClr val="dk1"/>
                </a:solidFill>
                <a:latin typeface="Calibri"/>
                <a:ea typeface="Calibri"/>
                <a:cs typeface="Calibri"/>
                <a:sym typeface="Calibri"/>
              </a:rPr>
              <a:t>•Assignment: Menstruation Story or Haiku Poem</a:t>
            </a:r>
            <a:endParaRPr sz="2000">
              <a:solidFill>
                <a:schemeClr val="dk1"/>
              </a:solidFill>
              <a:latin typeface="Calibri"/>
              <a:ea typeface="Calibri"/>
              <a:cs typeface="Calibri"/>
              <a:sym typeface="Calibri"/>
            </a:endParaRPr>
          </a:p>
          <a:p>
            <a:pPr indent="0" lvl="0" marL="0" rtl="0" algn="l">
              <a:lnSpc>
                <a:spcPct val="98181"/>
              </a:lnSpc>
              <a:spcBef>
                <a:spcPts val="500"/>
              </a:spcBef>
              <a:spcAft>
                <a:spcPts val="0"/>
              </a:spcAft>
              <a:buClr>
                <a:schemeClr val="dk1"/>
              </a:buClr>
              <a:buSzPts val="1100"/>
              <a:buFont typeface="Arial"/>
              <a:buNone/>
            </a:pPr>
            <a:r>
              <a:t/>
            </a:r>
            <a:endParaRPr sz="2000">
              <a:solidFill>
                <a:schemeClr val="dk1"/>
              </a:solidFill>
              <a:latin typeface="Calibri"/>
              <a:ea typeface="Calibri"/>
              <a:cs typeface="Calibri"/>
              <a:sym typeface="Calibri"/>
            </a:endParaRPr>
          </a:p>
          <a:p>
            <a:pPr indent="0" lvl="0" marL="0" rtl="0" algn="l">
              <a:lnSpc>
                <a:spcPct val="98181"/>
              </a:lnSpc>
              <a:spcBef>
                <a:spcPts val="500"/>
              </a:spcBef>
              <a:spcAft>
                <a:spcPts val="0"/>
              </a:spcAft>
              <a:buClr>
                <a:schemeClr val="dk1"/>
              </a:buClr>
              <a:buSzPts val="1100"/>
              <a:buFont typeface="Arial"/>
              <a:buNone/>
            </a:pPr>
            <a:r>
              <a:rPr b="1" lang="en-US" sz="2000">
                <a:solidFill>
                  <a:schemeClr val="dk1"/>
                </a:solidFill>
                <a:latin typeface="Calibri"/>
                <a:ea typeface="Calibri"/>
                <a:cs typeface="Calibri"/>
                <a:sym typeface="Calibri"/>
              </a:rPr>
              <a:t>Healing Through Storytelling </a:t>
            </a:r>
            <a:endParaRPr b="1" sz="2000">
              <a:solidFill>
                <a:schemeClr val="dk1"/>
              </a:solidFill>
              <a:latin typeface="Calibri"/>
              <a:ea typeface="Calibri"/>
              <a:cs typeface="Calibri"/>
              <a:sym typeface="Calibri"/>
            </a:endParaRPr>
          </a:p>
          <a:p>
            <a:pPr indent="0" lvl="0" marL="0" rtl="0" algn="l">
              <a:lnSpc>
                <a:spcPct val="98181"/>
              </a:lnSpc>
              <a:spcBef>
                <a:spcPts val="500"/>
              </a:spcBef>
              <a:spcAft>
                <a:spcPts val="0"/>
              </a:spcAft>
              <a:buClr>
                <a:schemeClr val="dk1"/>
              </a:buClr>
              <a:buSzPts val="1100"/>
              <a:buFont typeface="Arial"/>
              <a:buNone/>
            </a:pPr>
            <a:r>
              <a:rPr lang="en-US" sz="2000">
                <a:solidFill>
                  <a:schemeClr val="dk1"/>
                </a:solidFill>
                <a:latin typeface="Calibri"/>
                <a:ea typeface="Calibri"/>
                <a:cs typeface="Calibri"/>
                <a:sym typeface="Calibri"/>
              </a:rPr>
              <a:t>•Day 2:  Part 2 Video and discussion; </a:t>
            </a:r>
            <a:r>
              <a:rPr i="1" lang="en-US" sz="2000">
                <a:solidFill>
                  <a:schemeClr val="dk1"/>
                </a:solidFill>
                <a:latin typeface="Calibri"/>
                <a:ea typeface="Calibri"/>
                <a:cs typeface="Calibri"/>
                <a:sym typeface="Calibri"/>
              </a:rPr>
              <a:t>“What is your inspiration?”</a:t>
            </a:r>
            <a:endParaRPr i="1" sz="2000">
              <a:solidFill>
                <a:schemeClr val="dk1"/>
              </a:solidFill>
              <a:latin typeface="Calibri"/>
              <a:ea typeface="Calibri"/>
              <a:cs typeface="Calibri"/>
              <a:sym typeface="Calibri"/>
            </a:endParaRPr>
          </a:p>
          <a:p>
            <a:pPr indent="0" lvl="0" marL="0" rtl="0" algn="l">
              <a:lnSpc>
                <a:spcPct val="98181"/>
              </a:lnSpc>
              <a:spcBef>
                <a:spcPts val="500"/>
              </a:spcBef>
              <a:spcAft>
                <a:spcPts val="0"/>
              </a:spcAft>
              <a:buClr>
                <a:schemeClr val="dk1"/>
              </a:buClr>
              <a:buSzPts val="1100"/>
              <a:buFont typeface="Arial"/>
              <a:buNone/>
            </a:pPr>
            <a:r>
              <a:rPr lang="en-US" sz="2000">
                <a:solidFill>
                  <a:schemeClr val="dk1"/>
                </a:solidFill>
                <a:latin typeface="Calibri"/>
                <a:ea typeface="Calibri"/>
                <a:cs typeface="Calibri"/>
                <a:sym typeface="Calibri"/>
              </a:rPr>
              <a:t>•Assignment: Menstruation In The Media</a:t>
            </a:r>
            <a:endParaRPr sz="2000">
              <a:solidFill>
                <a:schemeClr val="dk1"/>
              </a:solidFill>
              <a:latin typeface="Calibri"/>
              <a:ea typeface="Calibri"/>
              <a:cs typeface="Calibri"/>
              <a:sym typeface="Calibri"/>
            </a:endParaRPr>
          </a:p>
          <a:p>
            <a:pPr indent="0" lvl="0" marL="457200" rtl="0" algn="l">
              <a:lnSpc>
                <a:spcPct val="98181"/>
              </a:lnSpc>
              <a:spcBef>
                <a:spcPts val="500"/>
              </a:spcBef>
              <a:spcAft>
                <a:spcPts val="0"/>
              </a:spcAft>
              <a:buClr>
                <a:schemeClr val="dk1"/>
              </a:buClr>
              <a:buSzPts val="1100"/>
              <a:buFont typeface="Arial"/>
              <a:buNone/>
            </a:pPr>
            <a:r>
              <a:t/>
            </a:r>
            <a:endParaRPr sz="2000">
              <a:solidFill>
                <a:schemeClr val="dk1"/>
              </a:solidFill>
              <a:latin typeface="Calibri"/>
              <a:ea typeface="Calibri"/>
              <a:cs typeface="Calibri"/>
              <a:sym typeface="Calibri"/>
            </a:endParaRPr>
          </a:p>
          <a:p>
            <a:pPr indent="0" lvl="0" marL="0" rtl="0" algn="l">
              <a:lnSpc>
                <a:spcPct val="98181"/>
              </a:lnSpc>
              <a:spcBef>
                <a:spcPts val="500"/>
              </a:spcBef>
              <a:spcAft>
                <a:spcPts val="0"/>
              </a:spcAft>
              <a:buClr>
                <a:schemeClr val="dk1"/>
              </a:buClr>
              <a:buSzPts val="1100"/>
              <a:buFont typeface="Arial"/>
              <a:buNone/>
            </a:pPr>
            <a:r>
              <a:rPr b="1" lang="en-US" sz="2000">
                <a:solidFill>
                  <a:schemeClr val="dk1"/>
                </a:solidFill>
                <a:latin typeface="Calibri"/>
                <a:ea typeface="Calibri"/>
                <a:cs typeface="Calibri"/>
                <a:sym typeface="Calibri"/>
              </a:rPr>
              <a:t>Why Honoring Women is Important</a:t>
            </a:r>
            <a:endParaRPr b="1" sz="2000">
              <a:solidFill>
                <a:schemeClr val="dk1"/>
              </a:solidFill>
              <a:latin typeface="Calibri"/>
              <a:ea typeface="Calibri"/>
              <a:cs typeface="Calibri"/>
              <a:sym typeface="Calibri"/>
            </a:endParaRPr>
          </a:p>
          <a:p>
            <a:pPr indent="0" lvl="0" marL="0" rtl="0" algn="l">
              <a:lnSpc>
                <a:spcPct val="98181"/>
              </a:lnSpc>
              <a:spcBef>
                <a:spcPts val="500"/>
              </a:spcBef>
              <a:spcAft>
                <a:spcPts val="0"/>
              </a:spcAft>
              <a:buClr>
                <a:schemeClr val="dk1"/>
              </a:buClr>
              <a:buSzPts val="1100"/>
              <a:buFont typeface="Arial"/>
              <a:buNone/>
            </a:pPr>
            <a:r>
              <a:rPr lang="en-US" sz="2000">
                <a:solidFill>
                  <a:schemeClr val="dk1"/>
                </a:solidFill>
                <a:latin typeface="Calibri"/>
                <a:ea typeface="Calibri"/>
                <a:cs typeface="Calibri"/>
                <a:sym typeface="Calibri"/>
              </a:rPr>
              <a:t>•Day 3:  Part 3 Video and discussion; “</a:t>
            </a:r>
            <a:r>
              <a:rPr i="1" lang="en-US" sz="2000">
                <a:solidFill>
                  <a:schemeClr val="dk1"/>
                </a:solidFill>
                <a:latin typeface="Calibri"/>
                <a:ea typeface="Calibri"/>
                <a:cs typeface="Calibri"/>
                <a:sym typeface="Calibri"/>
              </a:rPr>
              <a:t>Patriarchy” </a:t>
            </a:r>
            <a:endParaRPr i="1" sz="2000">
              <a:solidFill>
                <a:schemeClr val="dk1"/>
              </a:solidFill>
              <a:latin typeface="Calibri"/>
              <a:ea typeface="Calibri"/>
              <a:cs typeface="Calibri"/>
              <a:sym typeface="Calibri"/>
            </a:endParaRPr>
          </a:p>
          <a:p>
            <a:pPr indent="457200" lvl="0" marL="457200" rtl="0" algn="l">
              <a:lnSpc>
                <a:spcPct val="98181"/>
              </a:lnSpc>
              <a:spcBef>
                <a:spcPts val="500"/>
              </a:spcBef>
              <a:spcAft>
                <a:spcPts val="0"/>
              </a:spcAft>
              <a:buClr>
                <a:schemeClr val="dk1"/>
              </a:buClr>
              <a:buSzPts val="1100"/>
              <a:buFont typeface="Arial"/>
              <a:buNone/>
            </a:pPr>
            <a:r>
              <a:rPr lang="en-US" sz="2000">
                <a:solidFill>
                  <a:schemeClr val="dk1"/>
                </a:solidFill>
                <a:latin typeface="Calibri"/>
                <a:ea typeface="Calibri"/>
                <a:cs typeface="Calibri"/>
                <a:sym typeface="Calibri"/>
              </a:rPr>
              <a:t>Part 4 Video and discussion; “</a:t>
            </a:r>
            <a:r>
              <a:rPr i="1" lang="en-US" sz="2000">
                <a:solidFill>
                  <a:schemeClr val="dk1"/>
                </a:solidFill>
                <a:latin typeface="Calibri"/>
                <a:ea typeface="Calibri"/>
                <a:cs typeface="Calibri"/>
                <a:sym typeface="Calibri"/>
              </a:rPr>
              <a:t>Why Ceremonies are Important”</a:t>
            </a:r>
            <a:r>
              <a:rPr lang="en-US"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indent="0" lvl="0" marL="0" rtl="0" algn="l">
              <a:lnSpc>
                <a:spcPct val="98181"/>
              </a:lnSpc>
              <a:spcBef>
                <a:spcPts val="500"/>
              </a:spcBef>
              <a:spcAft>
                <a:spcPts val="0"/>
              </a:spcAft>
              <a:buNone/>
            </a:pPr>
            <a:r>
              <a:rPr lang="en-US" sz="2000">
                <a:solidFill>
                  <a:schemeClr val="dk1"/>
                </a:solidFill>
                <a:latin typeface="Calibri"/>
                <a:ea typeface="Calibri"/>
                <a:cs typeface="Calibri"/>
                <a:sym typeface="Calibri"/>
              </a:rPr>
              <a:t>•Assignment: Create Your Own Ceremony</a:t>
            </a:r>
            <a:endParaRPr sz="2000">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sp>
        <p:nvSpPr>
          <p:cNvPr id="227" name="Google Shape;227;g7f2d84dea5_0_75"/>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What should you do? Help is Available!</a:t>
            </a:r>
            <a:endParaRPr/>
          </a:p>
        </p:txBody>
      </p:sp>
      <p:sp>
        <p:nvSpPr>
          <p:cNvPr id="228" name="Google Shape;228;g7f2d84dea5_0_75"/>
          <p:cNvSpPr txBox="1"/>
          <p:nvPr>
            <p:ph idx="1" type="body"/>
          </p:nvPr>
        </p:nvSpPr>
        <p:spPr>
          <a:xfrm>
            <a:off x="838200" y="1542300"/>
            <a:ext cx="10515600" cy="46344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lang="en-US" sz="4800">
                <a:solidFill>
                  <a:srgbClr val="FF0000"/>
                </a:solidFill>
              </a:rPr>
              <a:t>Call 911</a:t>
            </a:r>
            <a:endParaRPr sz="4800">
              <a:solidFill>
                <a:srgbClr val="FF0000"/>
              </a:solidFill>
            </a:endParaRPr>
          </a:p>
          <a:p>
            <a:pPr indent="0" lvl="0" marL="0" rtl="0" algn="ctr">
              <a:spcBef>
                <a:spcPts val="1000"/>
              </a:spcBef>
              <a:spcAft>
                <a:spcPts val="0"/>
              </a:spcAft>
              <a:buClr>
                <a:schemeClr val="dk1"/>
              </a:buClr>
              <a:buSzPts val="1100"/>
              <a:buFont typeface="Arial"/>
              <a:buNone/>
            </a:pPr>
            <a:r>
              <a:rPr lang="en-US" sz="4800">
                <a:solidFill>
                  <a:srgbClr val="FF0000"/>
                </a:solidFill>
              </a:rPr>
              <a:t>or</a:t>
            </a:r>
            <a:endParaRPr sz="4800">
              <a:solidFill>
                <a:srgbClr val="FF0000"/>
              </a:solidFill>
            </a:endParaRPr>
          </a:p>
          <a:p>
            <a:pPr indent="0" lvl="0" marL="152400" marR="152400" rtl="0" algn="ctr">
              <a:lnSpc>
                <a:spcPct val="111111"/>
              </a:lnSpc>
              <a:spcBef>
                <a:spcPts val="0"/>
              </a:spcBef>
              <a:spcAft>
                <a:spcPts val="0"/>
              </a:spcAft>
              <a:buClr>
                <a:schemeClr val="dk1"/>
              </a:buClr>
              <a:buSzPts val="1100"/>
              <a:buFont typeface="Arial"/>
              <a:buNone/>
            </a:pPr>
            <a:r>
              <a:rPr lang="en-US" sz="4800">
                <a:solidFill>
                  <a:srgbClr val="FF0000"/>
                </a:solidFill>
              </a:rPr>
              <a:t>National Suicide Prevention Lifeline</a:t>
            </a:r>
            <a:endParaRPr sz="4800">
              <a:solidFill>
                <a:srgbClr val="FF0000"/>
              </a:solidFill>
            </a:endParaRPr>
          </a:p>
          <a:p>
            <a:pPr indent="0" lvl="0" marL="152400" marR="152400" rtl="0" algn="ctr">
              <a:lnSpc>
                <a:spcPct val="75000"/>
              </a:lnSpc>
              <a:spcBef>
                <a:spcPts val="600"/>
              </a:spcBef>
              <a:spcAft>
                <a:spcPts val="0"/>
              </a:spcAft>
              <a:buNone/>
            </a:pPr>
            <a:r>
              <a:rPr lang="en-US" sz="4800">
                <a:solidFill>
                  <a:srgbClr val="FF0000"/>
                </a:solidFill>
                <a:latin typeface="Arial"/>
                <a:ea typeface="Arial"/>
                <a:cs typeface="Arial"/>
                <a:sym typeface="Arial"/>
              </a:rPr>
              <a:t>1-800-273-8255</a:t>
            </a:r>
            <a:endParaRPr sz="4800">
              <a:solidFill>
                <a:srgbClr val="FF0000"/>
              </a:solidFill>
              <a:latin typeface="Arial"/>
              <a:ea typeface="Arial"/>
              <a:cs typeface="Arial"/>
              <a:sym typeface="Arial"/>
            </a:endParaRPr>
          </a:p>
          <a:p>
            <a:pPr indent="0" lvl="0" marL="152400" marR="152400" rtl="0" algn="ctr">
              <a:lnSpc>
                <a:spcPct val="75000"/>
              </a:lnSpc>
              <a:spcBef>
                <a:spcPts val="1800"/>
              </a:spcBef>
              <a:spcAft>
                <a:spcPts val="0"/>
              </a:spcAft>
              <a:buClr>
                <a:schemeClr val="dk1"/>
              </a:buClr>
              <a:buSzPts val="1100"/>
              <a:buFont typeface="Arial"/>
              <a:buNone/>
            </a:pPr>
            <a:r>
              <a:rPr lang="en-US" sz="4800">
                <a:solidFill>
                  <a:srgbClr val="FF0000"/>
                </a:solidFill>
                <a:latin typeface="Arial"/>
                <a:ea typeface="Arial"/>
                <a:cs typeface="Arial"/>
                <a:sym typeface="Arial"/>
              </a:rPr>
              <a:t>or Confide in a Trusted Adult</a:t>
            </a:r>
            <a:endParaRPr sz="4800">
              <a:solidFill>
                <a:srgbClr val="FF0000"/>
              </a:solidFill>
              <a:latin typeface="Arial"/>
              <a:ea typeface="Arial"/>
              <a:cs typeface="Arial"/>
              <a:sym typeface="Arial"/>
            </a:endParaRPr>
          </a:p>
          <a:p>
            <a:pPr indent="0" lvl="0" marL="0" rtl="0" algn="l">
              <a:spcBef>
                <a:spcPts val="180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sp>
        <p:nvSpPr>
          <p:cNvPr id="233" name="Google Shape;233;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Representations of Menstruation in the Media</a:t>
            </a:r>
            <a:endParaRPr/>
          </a:p>
        </p:txBody>
      </p:sp>
      <p:sp>
        <p:nvSpPr>
          <p:cNvPr id="234" name="Google Shape;234;p1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235" name="Google Shape;235;p10"/>
          <p:cNvPicPr preferRelativeResize="0"/>
          <p:nvPr/>
        </p:nvPicPr>
        <p:blipFill>
          <a:blip r:embed="rId3">
            <a:alphaModFix/>
          </a:blip>
          <a:stretch>
            <a:fillRect/>
          </a:stretch>
        </p:blipFill>
        <p:spPr>
          <a:xfrm>
            <a:off x="600575" y="1690700"/>
            <a:ext cx="4806600" cy="4806600"/>
          </a:xfrm>
          <a:prstGeom prst="rect">
            <a:avLst/>
          </a:prstGeom>
          <a:noFill/>
          <a:ln>
            <a:noFill/>
          </a:ln>
        </p:spPr>
      </p:pic>
      <p:pic>
        <p:nvPicPr>
          <p:cNvPr id="236" name="Google Shape;236;p10"/>
          <p:cNvPicPr preferRelativeResize="0"/>
          <p:nvPr/>
        </p:nvPicPr>
        <p:blipFill>
          <a:blip r:embed="rId4">
            <a:alphaModFix/>
          </a:blip>
          <a:stretch>
            <a:fillRect/>
          </a:stretch>
        </p:blipFill>
        <p:spPr>
          <a:xfrm>
            <a:off x="5740075" y="1896150"/>
            <a:ext cx="5613726" cy="42102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sp>
        <p:nvSpPr>
          <p:cNvPr id="242" name="Google Shape;242;g82eb06dea6_1_1"/>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rPr lang="en-US"/>
              <a:t>Day 3 - Why Honoring Indigenous Women Is Important</a:t>
            </a:r>
            <a:endParaRPr/>
          </a:p>
          <a:p>
            <a:pPr indent="0" lvl="0" marL="0" rtl="0" algn="l">
              <a:spcBef>
                <a:spcPts val="0"/>
              </a:spcBef>
              <a:spcAft>
                <a:spcPts val="0"/>
              </a:spcAft>
              <a:buNone/>
            </a:pPr>
            <a:r>
              <a:t/>
            </a:r>
            <a:endParaRPr/>
          </a:p>
        </p:txBody>
      </p:sp>
      <p:sp>
        <p:nvSpPr>
          <p:cNvPr id="243" name="Google Shape;243;g82eb06dea6_1_1"/>
          <p:cNvSpPr txBox="1"/>
          <p:nvPr>
            <p:ph idx="1" type="body"/>
          </p:nvPr>
        </p:nvSpPr>
        <p:spPr>
          <a:xfrm>
            <a:off x="838200" y="1503125"/>
            <a:ext cx="10515600" cy="46737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Indigenous Women share many of the basic concerns and needs with their non-indigenous sisters but their situation as women in Indigenous societies sets them apart from those who are in mainstream society and their needs and concerns are often different.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sp>
        <p:nvSpPr>
          <p:cNvPr id="248" name="Google Shape;248;p12"/>
          <p:cNvSpPr txBox="1"/>
          <p:nvPr>
            <p:ph idx="1" type="body"/>
          </p:nvPr>
        </p:nvSpPr>
        <p:spPr>
          <a:xfrm>
            <a:off x="634650" y="331000"/>
            <a:ext cx="11202300" cy="6120000"/>
          </a:xfrm>
          <a:prstGeom prst="rect">
            <a:avLst/>
          </a:prstGeom>
          <a:noFill/>
          <a:ln>
            <a:noFill/>
          </a:ln>
        </p:spPr>
        <p:txBody>
          <a:bodyPr anchorCtr="0" anchor="t" bIns="45700" lIns="91425" spcFirstLastPara="1" rIns="91425" wrap="square" tIns="45700">
            <a:normAutofit/>
          </a:bodyPr>
          <a:lstStyle/>
          <a:p>
            <a:pPr indent="0" lvl="0" marL="0" rtl="0" algn="ctr">
              <a:spcBef>
                <a:spcPts val="1000"/>
              </a:spcBef>
              <a:spcAft>
                <a:spcPts val="0"/>
              </a:spcAft>
              <a:buClr>
                <a:schemeClr val="dk1"/>
              </a:buClr>
              <a:buSzPts val="1100"/>
              <a:buFont typeface="Arial"/>
              <a:buNone/>
            </a:pPr>
            <a:r>
              <a:rPr lang="en-US" sz="3600"/>
              <a:t>“The invaluable contributions of Indigenous women for the wellbeing of their families and communities are not properly acknowledged and recognized.”</a:t>
            </a:r>
            <a:endParaRPr sz="3600"/>
          </a:p>
        </p:txBody>
      </p:sp>
      <p:pic>
        <p:nvPicPr>
          <p:cNvPr id="249" name="Google Shape;249;p12"/>
          <p:cNvPicPr preferRelativeResize="0"/>
          <p:nvPr/>
        </p:nvPicPr>
        <p:blipFill>
          <a:blip r:embed="rId3">
            <a:alphaModFix/>
          </a:blip>
          <a:stretch>
            <a:fillRect/>
          </a:stretch>
        </p:blipFill>
        <p:spPr>
          <a:xfrm>
            <a:off x="2721350" y="2052875"/>
            <a:ext cx="6749300" cy="44995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 name="Shape 254"/>
        <p:cNvGrpSpPr/>
        <p:nvPr/>
      </p:nvGrpSpPr>
      <p:grpSpPr>
        <a:xfrm>
          <a:off x="0" y="0"/>
          <a:ext cx="0" cy="0"/>
          <a:chOff x="0" y="0"/>
          <a:chExt cx="0" cy="0"/>
        </a:xfrm>
      </p:grpSpPr>
      <p:sp>
        <p:nvSpPr>
          <p:cNvPr id="255" name="Google Shape;255;g721c38ef1c_0_7"/>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Patriarchy </a:t>
            </a:r>
            <a:endParaRPr/>
          </a:p>
        </p:txBody>
      </p:sp>
      <p:sp>
        <p:nvSpPr>
          <p:cNvPr id="256" name="Google Shape;256;g721c38ef1c_0_7"/>
          <p:cNvSpPr txBox="1"/>
          <p:nvPr>
            <p:ph idx="1" type="body"/>
          </p:nvPr>
        </p:nvSpPr>
        <p:spPr>
          <a:xfrm>
            <a:off x="838200" y="1442100"/>
            <a:ext cx="10515600" cy="47346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b="1" lang="en-US" sz="2400">
                <a:latin typeface="Arial"/>
                <a:ea typeface="Arial"/>
                <a:cs typeface="Arial"/>
                <a:sym typeface="Arial"/>
              </a:rPr>
              <a:t>Patriarchy - </a:t>
            </a:r>
            <a:r>
              <a:rPr lang="en-US" sz="2400">
                <a:solidFill>
                  <a:srgbClr val="222222"/>
                </a:solidFill>
                <a:highlight>
                  <a:srgbClr val="FFFFFF"/>
                </a:highlight>
                <a:latin typeface="Arial"/>
                <a:ea typeface="Arial"/>
                <a:cs typeface="Arial"/>
                <a:sym typeface="Arial"/>
              </a:rPr>
              <a:t>a system of society or government in which men hold the power and women are largely excluded from it.</a:t>
            </a:r>
            <a:endParaRPr sz="2400">
              <a:solidFill>
                <a:srgbClr val="222222"/>
              </a:solidFill>
              <a:highlight>
                <a:srgbClr val="FFFFFF"/>
              </a:highlight>
              <a:latin typeface="Arial"/>
              <a:ea typeface="Arial"/>
              <a:cs typeface="Arial"/>
              <a:sym typeface="Arial"/>
            </a:endParaRPr>
          </a:p>
          <a:p>
            <a:pPr indent="0" lvl="0" marL="0" rtl="0" algn="l">
              <a:lnSpc>
                <a:spcPct val="100000"/>
              </a:lnSpc>
              <a:spcBef>
                <a:spcPts val="0"/>
              </a:spcBef>
              <a:spcAft>
                <a:spcPts val="0"/>
              </a:spcAft>
              <a:buNone/>
            </a:pPr>
            <a:r>
              <a:t/>
            </a:r>
            <a:endParaRPr sz="2400">
              <a:solidFill>
                <a:srgbClr val="222222"/>
              </a:solidFill>
              <a:highlight>
                <a:srgbClr val="FFFFFF"/>
              </a:highlight>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sz="2400">
              <a:solidFill>
                <a:srgbClr val="222222"/>
              </a:solidFill>
              <a:highlight>
                <a:srgbClr val="FFFFFF"/>
              </a:highlight>
              <a:latin typeface="Arial"/>
              <a:ea typeface="Arial"/>
              <a:cs typeface="Arial"/>
              <a:sym typeface="Arial"/>
            </a:endParaRPr>
          </a:p>
        </p:txBody>
      </p:sp>
      <p:pic>
        <p:nvPicPr>
          <p:cNvPr id="257" name="Google Shape;257;g721c38ef1c_0_7"/>
          <p:cNvPicPr preferRelativeResize="0"/>
          <p:nvPr/>
        </p:nvPicPr>
        <p:blipFill>
          <a:blip r:embed="rId3">
            <a:alphaModFix/>
          </a:blip>
          <a:stretch>
            <a:fillRect/>
          </a:stretch>
        </p:blipFill>
        <p:spPr>
          <a:xfrm>
            <a:off x="325237" y="2248975"/>
            <a:ext cx="11541526" cy="43416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Google Shape;263;g7f7c7cc9ed_0_67"/>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Recognizing Patriarchy</a:t>
            </a:r>
            <a:endParaRPr/>
          </a:p>
        </p:txBody>
      </p:sp>
      <p:sp>
        <p:nvSpPr>
          <p:cNvPr id="264" name="Google Shape;264;g7f7c7cc9ed_0_67"/>
          <p:cNvSpPr txBox="1"/>
          <p:nvPr>
            <p:ph idx="1" type="body"/>
          </p:nvPr>
        </p:nvSpPr>
        <p:spPr>
          <a:xfrm>
            <a:off x="838200" y="1443800"/>
            <a:ext cx="10515600" cy="4733100"/>
          </a:xfrm>
          <a:prstGeom prst="rect">
            <a:avLst/>
          </a:prstGeom>
        </p:spPr>
        <p:txBody>
          <a:bodyPr anchorCtr="0" anchor="t" bIns="45700" lIns="91425" spcFirstLastPara="1" rIns="91425" wrap="square" tIns="45700">
            <a:noAutofit/>
          </a:bodyPr>
          <a:lstStyle/>
          <a:p>
            <a:pPr indent="0" lvl="0" marL="0" rtl="0" algn="l">
              <a:lnSpc>
                <a:spcPct val="115000"/>
              </a:lnSpc>
              <a:spcBef>
                <a:spcPts val="1400"/>
              </a:spcBef>
              <a:spcAft>
                <a:spcPts val="0"/>
              </a:spcAft>
              <a:buNone/>
            </a:pPr>
            <a:r>
              <a:rPr b="1" lang="en-US" sz="2400">
                <a:solidFill>
                  <a:srgbClr val="000000"/>
                </a:solidFill>
              </a:rPr>
              <a:t>Definition of </a:t>
            </a:r>
            <a:r>
              <a:rPr b="1" i="1" lang="en-US" sz="2400">
                <a:solidFill>
                  <a:srgbClr val="000000"/>
                </a:solidFill>
              </a:rPr>
              <a:t>double standard :</a:t>
            </a:r>
            <a:r>
              <a:rPr lang="en-US" sz="2400">
                <a:solidFill>
                  <a:srgbClr val="000000"/>
                </a:solidFill>
              </a:rPr>
              <a:t>: a set of principles that applies differently and usually more rigorously to one group of people or circumstances than to another, </a:t>
            </a:r>
            <a:r>
              <a:rPr i="1" lang="en-US" sz="2400">
                <a:solidFill>
                  <a:srgbClr val="000000"/>
                </a:solidFill>
              </a:rPr>
              <a:t>especially</a:t>
            </a:r>
            <a:r>
              <a:rPr lang="en-US" sz="2400">
                <a:solidFill>
                  <a:srgbClr val="000000"/>
                </a:solidFill>
              </a:rPr>
              <a:t> : a code of morals that applies more severe standards of sexual behavior to women than to men.  </a:t>
            </a:r>
            <a:endParaRPr sz="2400">
              <a:solidFill>
                <a:srgbClr val="000000"/>
              </a:solidFill>
            </a:endParaRPr>
          </a:p>
          <a:p>
            <a:pPr indent="0" lvl="0" marL="0" rtl="0" algn="l">
              <a:lnSpc>
                <a:spcPct val="115000"/>
              </a:lnSpc>
              <a:spcBef>
                <a:spcPts val="1400"/>
              </a:spcBef>
              <a:spcAft>
                <a:spcPts val="0"/>
              </a:spcAft>
              <a:buClr>
                <a:schemeClr val="dk1"/>
              </a:buClr>
              <a:buSzPts val="1100"/>
              <a:buFont typeface="Arial"/>
              <a:buNone/>
            </a:pPr>
            <a:r>
              <a:t/>
            </a:r>
            <a:endParaRPr sz="2400">
              <a:solidFill>
                <a:srgbClr val="000000"/>
              </a:solidFill>
            </a:endParaRPr>
          </a:p>
          <a:p>
            <a:pPr indent="0" lvl="0" marL="0" rtl="0" algn="l">
              <a:spcBef>
                <a:spcPts val="1000"/>
              </a:spcBef>
              <a:spcAft>
                <a:spcPts val="0"/>
              </a:spcAft>
              <a:buClr>
                <a:schemeClr val="dk1"/>
              </a:buClr>
              <a:buSzPts val="1100"/>
              <a:buFont typeface="Arial"/>
              <a:buNone/>
            </a:pPr>
            <a:r>
              <a:rPr lang="en-US" sz="3000">
                <a:solidFill>
                  <a:srgbClr val="000000"/>
                </a:solidFill>
              </a:rPr>
              <a:t>W</a:t>
            </a:r>
            <a:r>
              <a:rPr lang="en-US" sz="3000">
                <a:solidFill>
                  <a:srgbClr val="000000"/>
                </a:solidFill>
              </a:rPr>
              <a:t>hat are ways we see patriarchy happening in our everyday lives?</a:t>
            </a:r>
            <a:endParaRPr sz="3000">
              <a:solidFill>
                <a:srgbClr val="000000"/>
              </a:solidFill>
            </a:endParaRPr>
          </a:p>
          <a:p>
            <a:pPr indent="0" lvl="0" marL="0" rtl="0" algn="l">
              <a:spcBef>
                <a:spcPts val="1000"/>
              </a:spcBef>
              <a:spcAft>
                <a:spcPts val="0"/>
              </a:spcAft>
              <a:buNone/>
            </a:pPr>
            <a:r>
              <a:t/>
            </a:r>
            <a:endParaRPr/>
          </a:p>
          <a:p>
            <a:pPr indent="0" lvl="0" marL="0" rtl="0" algn="l">
              <a:spcBef>
                <a:spcPts val="1000"/>
              </a:spcBef>
              <a:spcAft>
                <a:spcPts val="0"/>
              </a:spcAft>
              <a:buClr>
                <a:schemeClr val="dk1"/>
              </a:buClr>
              <a:buSzPts val="1100"/>
              <a:buFont typeface="Arial"/>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sp>
        <p:nvSpPr>
          <p:cNvPr id="270" name="Google Shape;270;g82eb06dea6_1_9"/>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Recognizing Patriarchy in the Media </a:t>
            </a:r>
            <a:endParaRPr/>
          </a:p>
        </p:txBody>
      </p:sp>
      <p:sp>
        <p:nvSpPr>
          <p:cNvPr id="271" name="Google Shape;271;g82eb06dea6_1_9"/>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sz="1800" u="sng"/>
              <a:t>I</a:t>
            </a:r>
            <a:endParaRPr sz="1800"/>
          </a:p>
        </p:txBody>
      </p:sp>
      <p:pic>
        <p:nvPicPr>
          <p:cNvPr id="272" name="Google Shape;272;g82eb06dea6_1_9"/>
          <p:cNvPicPr preferRelativeResize="0"/>
          <p:nvPr/>
        </p:nvPicPr>
        <p:blipFill>
          <a:blip r:embed="rId3">
            <a:alphaModFix/>
          </a:blip>
          <a:stretch>
            <a:fillRect/>
          </a:stretch>
        </p:blipFill>
        <p:spPr>
          <a:xfrm>
            <a:off x="1691175" y="1449950"/>
            <a:ext cx="9232049" cy="51025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 name="Shape 277"/>
        <p:cNvGrpSpPr/>
        <p:nvPr/>
      </p:nvGrpSpPr>
      <p:grpSpPr>
        <a:xfrm>
          <a:off x="0" y="0"/>
          <a:ext cx="0" cy="0"/>
          <a:chOff x="0" y="0"/>
          <a:chExt cx="0" cy="0"/>
        </a:xfrm>
      </p:grpSpPr>
      <p:sp>
        <p:nvSpPr>
          <p:cNvPr id="278" name="Google Shape;278;g82eb06dea6_1_18"/>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Recognizing Patriarchy </a:t>
            </a:r>
            <a:endParaRPr/>
          </a:p>
        </p:txBody>
      </p:sp>
      <p:sp>
        <p:nvSpPr>
          <p:cNvPr id="279" name="Google Shape;279;g82eb06dea6_1_18"/>
          <p:cNvSpPr txBox="1"/>
          <p:nvPr>
            <p:ph idx="1" type="body"/>
          </p:nvPr>
        </p:nvSpPr>
        <p:spPr>
          <a:xfrm>
            <a:off x="838200" y="1520325"/>
            <a:ext cx="11027100" cy="50568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280" name="Google Shape;280;g82eb06dea6_1_18"/>
          <p:cNvPicPr preferRelativeResize="0"/>
          <p:nvPr/>
        </p:nvPicPr>
        <p:blipFill>
          <a:blip r:embed="rId3">
            <a:alphaModFix/>
          </a:blip>
          <a:stretch>
            <a:fillRect/>
          </a:stretch>
        </p:blipFill>
        <p:spPr>
          <a:xfrm>
            <a:off x="1206325" y="3429406"/>
            <a:ext cx="4283850" cy="2252475"/>
          </a:xfrm>
          <a:prstGeom prst="rect">
            <a:avLst/>
          </a:prstGeom>
          <a:noFill/>
          <a:ln>
            <a:noFill/>
          </a:ln>
        </p:spPr>
      </p:pic>
      <p:pic>
        <p:nvPicPr>
          <p:cNvPr id="281" name="Google Shape;281;g82eb06dea6_1_18"/>
          <p:cNvPicPr preferRelativeResize="0"/>
          <p:nvPr/>
        </p:nvPicPr>
        <p:blipFill>
          <a:blip r:embed="rId4">
            <a:alphaModFix/>
          </a:blip>
          <a:stretch>
            <a:fillRect/>
          </a:stretch>
        </p:blipFill>
        <p:spPr>
          <a:xfrm>
            <a:off x="5767325" y="2120025"/>
            <a:ext cx="5982175" cy="37299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sp>
        <p:nvSpPr>
          <p:cNvPr id="287" name="Google Shape;287;g7f7c7cc9ed_0_18"/>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Group Project: Creating Your Ceremony</a:t>
            </a:r>
            <a:endParaRPr/>
          </a:p>
        </p:txBody>
      </p:sp>
      <p:sp>
        <p:nvSpPr>
          <p:cNvPr id="288" name="Google Shape;288;g7f7c7cc9ed_0_18"/>
          <p:cNvSpPr txBox="1"/>
          <p:nvPr>
            <p:ph idx="1" type="body"/>
          </p:nvPr>
        </p:nvSpPr>
        <p:spPr>
          <a:xfrm>
            <a:off x="838200" y="1583850"/>
            <a:ext cx="10515600" cy="48609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3600">
                <a:latin typeface="Arial"/>
                <a:ea typeface="Arial"/>
                <a:cs typeface="Arial"/>
                <a:sym typeface="Arial"/>
              </a:rPr>
              <a:t>Create a ceremony that is inclusive of all group members and based upon commonalities identified in the Identity charts.  Ceremonies should be cognizant of equality of gender roles and should not promote patriarchy or colonization.  </a:t>
            </a:r>
            <a:endParaRPr sz="3600">
              <a:solidFill>
                <a:srgbClr val="FF0000"/>
              </a:solidFill>
              <a:latin typeface="Arial"/>
              <a:ea typeface="Arial"/>
              <a:cs typeface="Arial"/>
              <a:sym typeface="Arial"/>
            </a:endParaRPr>
          </a:p>
          <a:p>
            <a:pPr indent="0" lvl="0" marL="0" rtl="0" algn="l">
              <a:spcBef>
                <a:spcPts val="1000"/>
              </a:spcBef>
              <a:spcAft>
                <a:spcPts val="0"/>
              </a:spcAft>
              <a:buClr>
                <a:schemeClr val="dk1"/>
              </a:buClr>
              <a:buSzPts val="1100"/>
              <a:buFont typeface="Arial"/>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 name="Shape 293"/>
        <p:cNvGrpSpPr/>
        <p:nvPr/>
      </p:nvGrpSpPr>
      <p:grpSpPr>
        <a:xfrm>
          <a:off x="0" y="0"/>
          <a:ext cx="0" cy="0"/>
          <a:chOff x="0" y="0"/>
          <a:chExt cx="0" cy="0"/>
        </a:xfrm>
      </p:grpSpPr>
      <p:sp>
        <p:nvSpPr>
          <p:cNvPr id="294" name="Google Shape;294;g7f7c7cc9ed_0_0"/>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Golden Birthday Celebration Example</a:t>
            </a:r>
            <a:endParaRPr/>
          </a:p>
        </p:txBody>
      </p:sp>
      <p:pic>
        <p:nvPicPr>
          <p:cNvPr id="295" name="Google Shape;295;g7f7c7cc9ed_0_0"/>
          <p:cNvPicPr preferRelativeResize="0"/>
          <p:nvPr/>
        </p:nvPicPr>
        <p:blipFill>
          <a:blip r:embed="rId3">
            <a:alphaModFix/>
          </a:blip>
          <a:stretch>
            <a:fillRect/>
          </a:stretch>
        </p:blipFill>
        <p:spPr>
          <a:xfrm>
            <a:off x="2605025" y="1434873"/>
            <a:ext cx="6981951" cy="46519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sp>
        <p:nvSpPr>
          <p:cNvPr id="103" name="Google Shape;103;g7f2d84dea5_0_6"/>
          <p:cNvSpPr txBox="1"/>
          <p:nvPr>
            <p:ph type="title"/>
          </p:nvPr>
        </p:nvSpPr>
        <p:spPr>
          <a:xfrm>
            <a:off x="778300" y="365125"/>
            <a:ext cx="105156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Day 1 -</a:t>
            </a:r>
            <a:r>
              <a:rPr lang="en-US" sz="3600"/>
              <a:t> </a:t>
            </a:r>
            <a:r>
              <a:rPr b="1" lang="en-US" sz="3600"/>
              <a:t>COMING OF AGE CEREMONIES</a:t>
            </a:r>
            <a:endParaRPr sz="3600"/>
          </a:p>
        </p:txBody>
      </p:sp>
      <p:sp>
        <p:nvSpPr>
          <p:cNvPr id="104" name="Google Shape;104;g7f2d84dea5_0_6"/>
          <p:cNvSpPr txBox="1"/>
          <p:nvPr>
            <p:ph idx="1" type="body"/>
          </p:nvPr>
        </p:nvSpPr>
        <p:spPr>
          <a:xfrm>
            <a:off x="913075" y="1396500"/>
            <a:ext cx="10515600" cy="4982400"/>
          </a:xfrm>
          <a:prstGeom prst="rect">
            <a:avLst/>
          </a:prstGeom>
        </p:spPr>
        <p:txBody>
          <a:bodyPr anchorCtr="0" anchor="t" bIns="45700" lIns="91425" spcFirstLastPara="1" rIns="91425" wrap="square" tIns="45700">
            <a:noAutofit/>
          </a:bodyPr>
          <a:lstStyle/>
          <a:p>
            <a:pPr indent="0" lvl="0" marL="0" rtl="0" algn="l">
              <a:lnSpc>
                <a:spcPct val="98181"/>
              </a:lnSpc>
              <a:spcBef>
                <a:spcPts val="500"/>
              </a:spcBef>
              <a:spcAft>
                <a:spcPts val="0"/>
              </a:spcAft>
              <a:buNone/>
            </a:pPr>
            <a:r>
              <a:t/>
            </a:r>
            <a:endParaRPr sz="2400"/>
          </a:p>
          <a:p>
            <a:pPr indent="0" lvl="0" marL="0" rtl="0" algn="ctr">
              <a:lnSpc>
                <a:spcPct val="98181"/>
              </a:lnSpc>
              <a:spcBef>
                <a:spcPts val="500"/>
              </a:spcBef>
              <a:spcAft>
                <a:spcPts val="0"/>
              </a:spcAft>
              <a:buNone/>
            </a:pPr>
            <a:r>
              <a:rPr lang="en-US" sz="2400"/>
              <a:t>What is a Coming of Age Ceremony?</a:t>
            </a:r>
            <a:endParaRPr sz="2400"/>
          </a:p>
          <a:p>
            <a:pPr indent="0" lvl="0" marL="0" rtl="0" algn="ctr">
              <a:lnSpc>
                <a:spcPct val="98181"/>
              </a:lnSpc>
              <a:spcBef>
                <a:spcPts val="500"/>
              </a:spcBef>
              <a:spcAft>
                <a:spcPts val="0"/>
              </a:spcAft>
              <a:buNone/>
            </a:pPr>
            <a:r>
              <a:t/>
            </a:r>
            <a:endParaRPr sz="2400"/>
          </a:p>
          <a:p>
            <a:pPr indent="0" lvl="0" marL="0" rtl="0" algn="ctr">
              <a:lnSpc>
                <a:spcPct val="98181"/>
              </a:lnSpc>
              <a:spcBef>
                <a:spcPts val="500"/>
              </a:spcBef>
              <a:spcAft>
                <a:spcPts val="0"/>
              </a:spcAft>
              <a:buNone/>
            </a:pPr>
            <a:r>
              <a:rPr lang="en-US" sz="2400">
                <a:solidFill>
                  <a:srgbClr val="212121"/>
                </a:solidFill>
                <a:highlight>
                  <a:srgbClr val="FFFFFF"/>
                </a:highlight>
              </a:rPr>
              <a:t>“Coming of age is a term used to describe the transition between childhood and adulthood.” </a:t>
            </a:r>
            <a:endParaRPr sz="2400"/>
          </a:p>
          <a:p>
            <a:pPr indent="0" lvl="0" marL="0" rtl="0" algn="ctr">
              <a:lnSpc>
                <a:spcPct val="98181"/>
              </a:lnSpc>
              <a:spcBef>
                <a:spcPts val="500"/>
              </a:spcBef>
              <a:spcAft>
                <a:spcPts val="0"/>
              </a:spcAft>
              <a:buNone/>
            </a:pPr>
            <a:r>
              <a:rPr lang="en-US" sz="2000"/>
              <a:t> </a:t>
            </a:r>
            <a:endParaRPr sz="2000"/>
          </a:p>
          <a:p>
            <a:pPr indent="0" lvl="0" marL="0" rtl="0" algn="ctr">
              <a:lnSpc>
                <a:spcPct val="98181"/>
              </a:lnSpc>
              <a:spcBef>
                <a:spcPts val="500"/>
              </a:spcBef>
              <a:spcAft>
                <a:spcPts val="0"/>
              </a:spcAft>
              <a:buNone/>
            </a:pPr>
            <a:r>
              <a:t/>
            </a:r>
            <a:endParaRPr sz="2000"/>
          </a:p>
          <a:p>
            <a:pPr indent="0" lvl="0" marL="0" rtl="0" algn="l">
              <a:lnSpc>
                <a:spcPct val="98181"/>
              </a:lnSpc>
              <a:spcBef>
                <a:spcPts val="500"/>
              </a:spcBef>
              <a:spcAft>
                <a:spcPts val="0"/>
              </a:spcAft>
              <a:buNone/>
            </a:pPr>
            <a:r>
              <a:t/>
            </a:r>
            <a:endParaRPr sz="2000"/>
          </a:p>
          <a:p>
            <a:pPr indent="0" lvl="0" marL="0" rtl="0" algn="l">
              <a:lnSpc>
                <a:spcPct val="98181"/>
              </a:lnSpc>
              <a:spcBef>
                <a:spcPts val="500"/>
              </a:spcBef>
              <a:spcAft>
                <a:spcPts val="0"/>
              </a:spcAft>
              <a:buClr>
                <a:schemeClr val="dk1"/>
              </a:buClr>
              <a:buSzPts val="1100"/>
              <a:buFont typeface="Arial"/>
              <a:buNone/>
            </a:pPr>
            <a:r>
              <a:rPr lang="en-US" sz="2000"/>
              <a:t> </a:t>
            </a:r>
            <a:endParaRPr sz="20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 name="Shape 109"/>
        <p:cNvGrpSpPr/>
        <p:nvPr/>
      </p:nvGrpSpPr>
      <p:grpSpPr>
        <a:xfrm>
          <a:off x="0" y="0"/>
          <a:ext cx="0" cy="0"/>
          <a:chOff x="0" y="0"/>
          <a:chExt cx="0" cy="0"/>
        </a:xfrm>
      </p:grpSpPr>
      <p:sp>
        <p:nvSpPr>
          <p:cNvPr id="110" name="Google Shape;110;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Coming of Age Ceremonies Examples</a:t>
            </a:r>
            <a:endParaRPr/>
          </a:p>
        </p:txBody>
      </p:sp>
      <p:sp>
        <p:nvSpPr>
          <p:cNvPr id="111" name="Google Shape;111;p7"/>
          <p:cNvSpPr txBox="1"/>
          <p:nvPr>
            <p:ph idx="1" type="body"/>
          </p:nvPr>
        </p:nvSpPr>
        <p:spPr>
          <a:xfrm>
            <a:off x="838200" y="1615950"/>
            <a:ext cx="10515600" cy="46431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b="1" lang="en-US"/>
              <a:t>Quinceañera - “</a:t>
            </a:r>
            <a:r>
              <a:rPr lang="en-US" sz="2400"/>
              <a:t>In </a:t>
            </a:r>
            <a:r>
              <a:rPr lang="en-US" sz="2400">
                <a:solidFill>
                  <a:srgbClr val="212121"/>
                </a:solidFill>
                <a:highlight>
                  <a:srgbClr val="FFFFFF"/>
                </a:highlight>
              </a:rPr>
              <a:t>Mexican, Puerto Rican, Cuban, Central and South American traditions there </a:t>
            </a:r>
            <a:r>
              <a:rPr lang="en-US" sz="2400"/>
              <a:t>is a celebration of a girl's 15th birthday.</a:t>
            </a:r>
            <a:r>
              <a:rPr b="1" lang="en-US" sz="2400"/>
              <a:t> </a:t>
            </a:r>
            <a:r>
              <a:rPr lang="en-US" sz="2400"/>
              <a:t> Historically, in the years prior to their 15th birthdays, girls were taught cooking, weaving, and about childbearing by the elder women in their communities in preparation for their future roles as wives and during the celebration the girl's father would present her to potential suitors.”</a:t>
            </a:r>
            <a:r>
              <a:rPr b="1" lang="en-US" sz="2400"/>
              <a:t> </a:t>
            </a:r>
            <a:endParaRPr sz="2400"/>
          </a:p>
          <a:p>
            <a:pPr indent="-50800" lvl="0" marL="228600" rtl="0" algn="l">
              <a:lnSpc>
                <a:spcPct val="90000"/>
              </a:lnSpc>
              <a:spcBef>
                <a:spcPts val="1000"/>
              </a:spcBef>
              <a:spcAft>
                <a:spcPts val="0"/>
              </a:spcAft>
              <a:buClr>
                <a:schemeClr val="dk1"/>
              </a:buClr>
              <a:buSzPts val="2800"/>
              <a:buNone/>
            </a:pPr>
            <a:r>
              <a:t/>
            </a:r>
            <a:endParaRPr/>
          </a:p>
        </p:txBody>
      </p:sp>
      <p:pic>
        <p:nvPicPr>
          <p:cNvPr id="112" name="Google Shape;112;p7"/>
          <p:cNvPicPr preferRelativeResize="0"/>
          <p:nvPr/>
        </p:nvPicPr>
        <p:blipFill>
          <a:blip r:embed="rId3">
            <a:alphaModFix/>
          </a:blip>
          <a:stretch>
            <a:fillRect/>
          </a:stretch>
        </p:blipFill>
        <p:spPr>
          <a:xfrm>
            <a:off x="1392600" y="3877550"/>
            <a:ext cx="3376150" cy="22467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 name="Shape 116"/>
        <p:cNvGrpSpPr/>
        <p:nvPr/>
      </p:nvGrpSpPr>
      <p:grpSpPr>
        <a:xfrm>
          <a:off x="0" y="0"/>
          <a:ext cx="0" cy="0"/>
          <a:chOff x="0" y="0"/>
          <a:chExt cx="0" cy="0"/>
        </a:xfrm>
      </p:grpSpPr>
      <p:sp>
        <p:nvSpPr>
          <p:cNvPr id="117" name="Google Shape;117;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Coming of Age Ceremonies Examples</a:t>
            </a:r>
            <a:endParaRPr/>
          </a:p>
        </p:txBody>
      </p:sp>
      <p:sp>
        <p:nvSpPr>
          <p:cNvPr id="118" name="Google Shape;118;p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228600" rtl="0" algn="l">
              <a:lnSpc>
                <a:spcPct val="90000"/>
              </a:lnSpc>
              <a:spcBef>
                <a:spcPts val="1000"/>
              </a:spcBef>
              <a:spcAft>
                <a:spcPts val="0"/>
              </a:spcAft>
              <a:buNone/>
            </a:pPr>
            <a:r>
              <a:rPr b="1" lang="en-US" sz="2400">
                <a:solidFill>
                  <a:srgbClr val="212121"/>
                </a:solidFill>
              </a:rPr>
              <a:t>Bar or Bat Mitzvah:</a:t>
            </a:r>
            <a:r>
              <a:rPr lang="en-US" sz="2400">
                <a:solidFill>
                  <a:srgbClr val="212121"/>
                </a:solidFill>
                <a:highlight>
                  <a:srgbClr val="FFFFFF"/>
                </a:highlight>
              </a:rPr>
              <a:t> “For 13 year old </a:t>
            </a:r>
            <a:r>
              <a:rPr lang="en-US" sz="2400">
                <a:solidFill>
                  <a:srgbClr val="212121"/>
                </a:solidFill>
                <a:highlight>
                  <a:srgbClr val="FFFFFF"/>
                </a:highlight>
              </a:rPr>
              <a:t>Jewish</a:t>
            </a:r>
            <a:r>
              <a:rPr lang="en-US" sz="2400">
                <a:solidFill>
                  <a:srgbClr val="212121"/>
                </a:solidFill>
                <a:highlight>
                  <a:srgbClr val="FFFFFF"/>
                </a:highlight>
              </a:rPr>
              <a:t> </a:t>
            </a:r>
            <a:r>
              <a:rPr lang="en-US" sz="2400">
                <a:solidFill>
                  <a:srgbClr val="212121"/>
                </a:solidFill>
                <a:highlight>
                  <a:srgbClr val="FFFFFF"/>
                </a:highlight>
              </a:rPr>
              <a:t>adolescents</a:t>
            </a:r>
            <a:r>
              <a:rPr lang="en-US" sz="2400">
                <a:solidFill>
                  <a:srgbClr val="212121"/>
                </a:solidFill>
                <a:highlight>
                  <a:srgbClr val="FFFFFF"/>
                </a:highlight>
              </a:rPr>
              <a:t> they partake in an event called the Bar Mitzvah (or, for girls, Bat Mitzvah). This represents the culmination of years of Hebrew and Torah study and signifies the child's entrance into adulthood.” </a:t>
            </a:r>
            <a:endParaRPr sz="2400">
              <a:solidFill>
                <a:srgbClr val="212121"/>
              </a:solidFill>
              <a:highlight>
                <a:srgbClr val="FFFFFF"/>
              </a:highlight>
            </a:endParaRPr>
          </a:p>
          <a:p>
            <a:pPr indent="0" lvl="0" marL="228600" rtl="0" algn="l">
              <a:lnSpc>
                <a:spcPct val="90000"/>
              </a:lnSpc>
              <a:spcBef>
                <a:spcPts val="1000"/>
              </a:spcBef>
              <a:spcAft>
                <a:spcPts val="0"/>
              </a:spcAft>
              <a:buNone/>
            </a:pPr>
            <a:r>
              <a:t/>
            </a:r>
            <a:endParaRPr sz="2400">
              <a:solidFill>
                <a:srgbClr val="212121"/>
              </a:solidFill>
              <a:highlight>
                <a:srgbClr val="FFFFFF"/>
              </a:highlight>
            </a:endParaRPr>
          </a:p>
          <a:p>
            <a:pPr indent="0" lvl="0" marL="228600" rtl="0" algn="l">
              <a:lnSpc>
                <a:spcPct val="90000"/>
              </a:lnSpc>
              <a:spcBef>
                <a:spcPts val="1000"/>
              </a:spcBef>
              <a:spcAft>
                <a:spcPts val="0"/>
              </a:spcAft>
              <a:buNone/>
            </a:pPr>
            <a:r>
              <a:t/>
            </a:r>
            <a:endParaRPr sz="2400">
              <a:solidFill>
                <a:srgbClr val="212121"/>
              </a:solidFill>
              <a:highlight>
                <a:srgbClr val="FFFFFF"/>
              </a:highlight>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119" name="Google Shape;119;p8"/>
          <p:cNvPicPr preferRelativeResize="0"/>
          <p:nvPr/>
        </p:nvPicPr>
        <p:blipFill>
          <a:blip r:embed="rId3">
            <a:alphaModFix/>
          </a:blip>
          <a:stretch>
            <a:fillRect/>
          </a:stretch>
        </p:blipFill>
        <p:spPr>
          <a:xfrm>
            <a:off x="3300875" y="3310675"/>
            <a:ext cx="6087675" cy="28663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 name="Shape 124"/>
        <p:cNvGrpSpPr/>
        <p:nvPr/>
      </p:nvGrpSpPr>
      <p:grpSpPr>
        <a:xfrm>
          <a:off x="0" y="0"/>
          <a:ext cx="0" cy="0"/>
          <a:chOff x="0" y="0"/>
          <a:chExt cx="0" cy="0"/>
        </a:xfrm>
      </p:grpSpPr>
      <p:sp>
        <p:nvSpPr>
          <p:cNvPr id="125" name="Google Shape;125;g7f2d84dea5_0_25"/>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Coming of Age Ceremony </a:t>
            </a:r>
            <a:endParaRPr/>
          </a:p>
        </p:txBody>
      </p:sp>
      <p:sp>
        <p:nvSpPr>
          <p:cNvPr id="126" name="Google Shape;126;g7f2d84dea5_0_25"/>
          <p:cNvSpPr txBox="1"/>
          <p:nvPr>
            <p:ph idx="1" type="body"/>
          </p:nvPr>
        </p:nvSpPr>
        <p:spPr>
          <a:xfrm>
            <a:off x="838200" y="1362625"/>
            <a:ext cx="10515600" cy="46794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b="1" lang="en-US" sz="2200">
                <a:solidFill>
                  <a:srgbClr val="212121"/>
                </a:solidFill>
              </a:rPr>
              <a:t>Confirmation:</a:t>
            </a:r>
            <a:r>
              <a:rPr lang="en-US" sz="2200">
                <a:solidFill>
                  <a:srgbClr val="212121"/>
                </a:solidFill>
                <a:highlight>
                  <a:srgbClr val="FFFFFF"/>
                </a:highlight>
              </a:rPr>
              <a:t> “Catholic teens are confirmed in their faith as one of the three most important sacraments (along with baptism and the Eucharist). Teens going through confirmation are sponsored by an adult and choose a confirmation name (usually a saint's name).”</a:t>
            </a:r>
            <a:endParaRPr sz="2200"/>
          </a:p>
        </p:txBody>
      </p:sp>
      <p:pic>
        <p:nvPicPr>
          <p:cNvPr id="127" name="Google Shape;127;g7f2d84dea5_0_25"/>
          <p:cNvPicPr preferRelativeResize="0"/>
          <p:nvPr/>
        </p:nvPicPr>
        <p:blipFill>
          <a:blip r:embed="rId3">
            <a:alphaModFix/>
          </a:blip>
          <a:stretch>
            <a:fillRect/>
          </a:stretch>
        </p:blipFill>
        <p:spPr>
          <a:xfrm>
            <a:off x="1117625" y="2837650"/>
            <a:ext cx="5770325" cy="367595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sp>
        <p:nvSpPr>
          <p:cNvPr id="133" name="Google Shape;133;p3"/>
          <p:cNvSpPr txBox="1"/>
          <p:nvPr>
            <p:ph type="title"/>
          </p:nvPr>
        </p:nvSpPr>
        <p:spPr>
          <a:xfrm>
            <a:off x="725550" y="122350"/>
            <a:ext cx="10515600" cy="10764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Hoopa Valley Tribe </a:t>
            </a:r>
            <a:endParaRPr/>
          </a:p>
        </p:txBody>
      </p:sp>
      <p:sp>
        <p:nvSpPr>
          <p:cNvPr id="134" name="Google Shape;134;p3"/>
          <p:cNvSpPr txBox="1"/>
          <p:nvPr/>
        </p:nvSpPr>
        <p:spPr>
          <a:xfrm>
            <a:off x="950850" y="1269850"/>
            <a:ext cx="10290300" cy="24498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n-US" sz="2100">
                <a:latin typeface="Calibri"/>
                <a:ea typeface="Calibri"/>
                <a:cs typeface="Calibri"/>
                <a:sym typeface="Calibri"/>
              </a:rPr>
              <a:t>“</a:t>
            </a:r>
            <a:r>
              <a:rPr lang="en-US" sz="2100">
                <a:latin typeface="Calibri"/>
                <a:ea typeface="Calibri"/>
                <a:cs typeface="Calibri"/>
                <a:sym typeface="Calibri"/>
              </a:rPr>
              <a:t>The Hupa people </a:t>
            </a:r>
            <a:r>
              <a:rPr lang="en-US" sz="2100">
                <a:latin typeface="Calibri"/>
                <a:ea typeface="Calibri"/>
                <a:cs typeface="Calibri"/>
                <a:sym typeface="Calibri"/>
              </a:rPr>
              <a:t>are located in </a:t>
            </a:r>
            <a:r>
              <a:rPr lang="en-US" sz="2100">
                <a:uFill>
                  <a:noFill/>
                </a:uFill>
                <a:latin typeface="Calibri"/>
                <a:ea typeface="Calibri"/>
                <a:cs typeface="Calibri"/>
                <a:sym typeface="Calibri"/>
                <a:hlinkClick r:id="rId3"/>
              </a:rPr>
              <a:t>Hoopa Valley, California</a:t>
            </a:r>
            <a:r>
              <a:rPr lang="en-US" sz="2100">
                <a:latin typeface="Calibri"/>
                <a:ea typeface="Calibri"/>
                <a:cs typeface="Calibri"/>
                <a:sym typeface="Calibri"/>
              </a:rPr>
              <a:t>, which was named after them</a:t>
            </a:r>
            <a:r>
              <a:rPr lang="en-US" sz="2100">
                <a:latin typeface="Calibri"/>
                <a:ea typeface="Calibri"/>
                <a:cs typeface="Calibri"/>
                <a:sym typeface="Calibri"/>
              </a:rPr>
              <a:t>. Their heritage language is </a:t>
            </a:r>
            <a:r>
              <a:rPr lang="en-US" sz="2100">
                <a:uFill>
                  <a:noFill/>
                </a:uFill>
                <a:latin typeface="Calibri"/>
                <a:ea typeface="Calibri"/>
                <a:cs typeface="Calibri"/>
                <a:sym typeface="Calibri"/>
                <a:hlinkClick r:id="rId4"/>
              </a:rPr>
              <a:t>Hupa</a:t>
            </a:r>
            <a:r>
              <a:rPr lang="en-US" sz="2100">
                <a:latin typeface="Calibri"/>
                <a:ea typeface="Calibri"/>
                <a:cs typeface="Calibri"/>
                <a:sym typeface="Calibri"/>
              </a:rPr>
              <a:t>, which is a member of the </a:t>
            </a:r>
            <a:r>
              <a:rPr lang="en-US" sz="2100">
                <a:uFill>
                  <a:noFill/>
                </a:uFill>
                <a:latin typeface="Calibri"/>
                <a:ea typeface="Calibri"/>
                <a:cs typeface="Calibri"/>
                <a:sym typeface="Calibri"/>
                <a:hlinkClick r:id="rId5"/>
              </a:rPr>
              <a:t>Athabaskan language family</a:t>
            </a:r>
            <a:r>
              <a:rPr lang="en-US" sz="2100">
                <a:latin typeface="Calibri"/>
                <a:ea typeface="Calibri"/>
                <a:cs typeface="Calibri"/>
                <a:sym typeface="Calibri"/>
              </a:rPr>
              <a:t>. Their land stretched from the South Fork of the </a:t>
            </a:r>
            <a:r>
              <a:rPr lang="en-US" sz="2100">
                <a:uFill>
                  <a:noFill/>
                </a:uFill>
                <a:latin typeface="Calibri"/>
                <a:ea typeface="Calibri"/>
                <a:cs typeface="Calibri"/>
                <a:sym typeface="Calibri"/>
                <a:hlinkClick r:id="rId6"/>
              </a:rPr>
              <a:t>Trinity River</a:t>
            </a:r>
            <a:r>
              <a:rPr lang="en-US" sz="2100">
                <a:latin typeface="Calibri"/>
                <a:ea typeface="Calibri"/>
                <a:cs typeface="Calibri"/>
                <a:sym typeface="Calibri"/>
              </a:rPr>
              <a:t> to Hoopa Valley, to the </a:t>
            </a:r>
            <a:r>
              <a:rPr lang="en-US" sz="2100">
                <a:uFill>
                  <a:noFill/>
                </a:uFill>
                <a:latin typeface="Calibri"/>
                <a:ea typeface="Calibri"/>
                <a:cs typeface="Calibri"/>
                <a:sym typeface="Calibri"/>
                <a:hlinkClick r:id="rId7"/>
              </a:rPr>
              <a:t>Klamath River</a:t>
            </a:r>
            <a:r>
              <a:rPr lang="en-US" sz="2100">
                <a:latin typeface="Calibri"/>
                <a:ea typeface="Calibri"/>
                <a:cs typeface="Calibri"/>
                <a:sym typeface="Calibri"/>
              </a:rPr>
              <a:t> in California. In 1864, the United States government signed a treaty that recognized the Hupa tribe's sovereignty to their land. The United States called the reservation the Hoopa Valley Indian Reservation </a:t>
            </a:r>
            <a:r>
              <a:rPr lang="en-US" sz="2100">
                <a:uFill>
                  <a:noFill/>
                </a:uFill>
                <a:latin typeface="Calibri"/>
                <a:ea typeface="Calibri"/>
                <a:cs typeface="Calibri"/>
                <a:sym typeface="Calibri"/>
                <a:hlinkClick r:id="rId8"/>
              </a:rPr>
              <a:t>where the Hupa now reside, one of very few California tribes not forced from their homeland.</a:t>
            </a:r>
            <a:r>
              <a:rPr lang="en-US" sz="2100">
                <a:uFill>
                  <a:noFill/>
                </a:uFill>
                <a:latin typeface="Calibri"/>
                <a:ea typeface="Calibri"/>
                <a:cs typeface="Calibri"/>
                <a:sym typeface="Calibri"/>
                <a:hlinkClick r:id="rId9"/>
              </a:rPr>
              <a:t>”</a:t>
            </a:r>
            <a:r>
              <a:rPr lang="en-US" sz="2100">
                <a:uFill>
                  <a:noFill/>
                </a:uFill>
                <a:latin typeface="Calibri"/>
                <a:ea typeface="Calibri"/>
                <a:cs typeface="Calibri"/>
                <a:sym typeface="Calibri"/>
                <a:hlinkClick r:id="rId10"/>
              </a:rPr>
              <a:t> </a:t>
            </a:r>
            <a:r>
              <a:rPr lang="en-US" sz="2100">
                <a:latin typeface="Calibri"/>
                <a:ea typeface="Calibri"/>
                <a:cs typeface="Calibri"/>
                <a:sym typeface="Calibri"/>
              </a:rPr>
              <a:t> </a:t>
            </a:r>
            <a:endParaRPr sz="2100">
              <a:latin typeface="Calibri"/>
              <a:ea typeface="Calibri"/>
              <a:cs typeface="Calibri"/>
              <a:sym typeface="Calibri"/>
            </a:endParaRPr>
          </a:p>
        </p:txBody>
      </p:sp>
      <p:pic>
        <p:nvPicPr>
          <p:cNvPr id="135" name="Google Shape;135;p3"/>
          <p:cNvPicPr preferRelativeResize="0"/>
          <p:nvPr/>
        </p:nvPicPr>
        <p:blipFill>
          <a:blip r:embed="rId11">
            <a:alphaModFix/>
          </a:blip>
          <a:stretch>
            <a:fillRect/>
          </a:stretch>
        </p:blipFill>
        <p:spPr>
          <a:xfrm>
            <a:off x="3305175" y="3640583"/>
            <a:ext cx="4631301" cy="30760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sp>
        <p:nvSpPr>
          <p:cNvPr id="140" name="Google Shape;140;p5"/>
          <p:cNvSpPr txBox="1"/>
          <p:nvPr>
            <p:ph type="title"/>
          </p:nvPr>
        </p:nvSpPr>
        <p:spPr>
          <a:xfrm>
            <a:off x="839788" y="457200"/>
            <a:ext cx="3932100" cy="1600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Hoopa Valley Tribe &amp; The Woman’s Role</a:t>
            </a:r>
            <a:endParaRPr/>
          </a:p>
        </p:txBody>
      </p:sp>
      <p:sp>
        <p:nvSpPr>
          <p:cNvPr id="141" name="Google Shape;141;p5"/>
          <p:cNvSpPr txBox="1"/>
          <p:nvPr>
            <p:ph idx="1" type="body"/>
          </p:nvPr>
        </p:nvSpPr>
        <p:spPr>
          <a:xfrm>
            <a:off x="539251" y="2057400"/>
            <a:ext cx="4232700" cy="42891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None/>
            </a:pPr>
            <a:r>
              <a:rPr lang="en-US" sz="2400"/>
              <a:t>Women are celebrated, hold positions of power and are treated equally.</a:t>
            </a:r>
            <a:endParaRPr sz="2400"/>
          </a:p>
          <a:p>
            <a:pPr indent="0" lvl="0" marL="0" rtl="0" algn="l">
              <a:lnSpc>
                <a:spcPct val="90000"/>
              </a:lnSpc>
              <a:spcBef>
                <a:spcPts val="0"/>
              </a:spcBef>
              <a:spcAft>
                <a:spcPts val="0"/>
              </a:spcAft>
              <a:buNone/>
            </a:pPr>
            <a:r>
              <a:t/>
            </a:r>
            <a:endParaRPr sz="2400"/>
          </a:p>
          <a:p>
            <a:pPr indent="0" lvl="0" marL="0" rtl="0" algn="l">
              <a:lnSpc>
                <a:spcPct val="90000"/>
              </a:lnSpc>
              <a:spcBef>
                <a:spcPts val="0"/>
              </a:spcBef>
              <a:spcAft>
                <a:spcPts val="0"/>
              </a:spcAft>
              <a:buNone/>
            </a:pPr>
            <a:r>
              <a:rPr lang="en-US" sz="2400"/>
              <a:t>Menstruation is very powerful and represents a time when a woman is at her highest ability to connect with and to speak with her higher selves. </a:t>
            </a:r>
            <a:endParaRPr sz="2400"/>
          </a:p>
          <a:p>
            <a:pPr indent="-50800" lvl="0" marL="228600" rtl="0" algn="l">
              <a:lnSpc>
                <a:spcPct val="90000"/>
              </a:lnSpc>
              <a:spcBef>
                <a:spcPts val="1000"/>
              </a:spcBef>
              <a:spcAft>
                <a:spcPts val="0"/>
              </a:spcAft>
              <a:buSzPts val="2400"/>
              <a:buFont typeface="Calibri"/>
              <a:buNone/>
            </a:pPr>
            <a:r>
              <a:t/>
            </a:r>
            <a:endParaRPr sz="2400"/>
          </a:p>
        </p:txBody>
      </p:sp>
      <p:sp>
        <p:nvSpPr>
          <p:cNvPr id="142" name="Google Shape;142;p5"/>
          <p:cNvSpPr/>
          <p:nvPr>
            <p:ph idx="2" type="pic"/>
          </p:nvPr>
        </p:nvSpPr>
        <p:spPr>
          <a:xfrm>
            <a:off x="5183188" y="987425"/>
            <a:ext cx="6172200" cy="48735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143" name="Google Shape;143;p5"/>
          <p:cNvPicPr preferRelativeResize="0"/>
          <p:nvPr/>
        </p:nvPicPr>
        <p:blipFill>
          <a:blip r:embed="rId3">
            <a:alphaModFix/>
          </a:blip>
          <a:stretch>
            <a:fillRect/>
          </a:stretch>
        </p:blipFill>
        <p:spPr>
          <a:xfrm>
            <a:off x="5183200" y="987423"/>
            <a:ext cx="6113574" cy="40731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sp>
        <p:nvSpPr>
          <p:cNvPr id="149" name="Google Shape;149;g7f2d84dea5_0_41"/>
          <p:cNvSpPr txBox="1"/>
          <p:nvPr>
            <p:ph type="title"/>
          </p:nvPr>
        </p:nvSpPr>
        <p:spPr>
          <a:xfrm>
            <a:off x="838200" y="365125"/>
            <a:ext cx="55725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    The Flower Dance</a:t>
            </a:r>
            <a:endParaRPr/>
          </a:p>
        </p:txBody>
      </p:sp>
      <p:sp>
        <p:nvSpPr>
          <p:cNvPr id="150" name="Google Shape;150;g7f2d84dea5_0_41"/>
          <p:cNvSpPr txBox="1"/>
          <p:nvPr>
            <p:ph idx="1" type="body"/>
          </p:nvPr>
        </p:nvSpPr>
        <p:spPr>
          <a:xfrm>
            <a:off x="6680500" y="1461975"/>
            <a:ext cx="4645500" cy="50211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800">
                <a:latin typeface="Arial"/>
                <a:ea typeface="Arial"/>
                <a:cs typeface="Arial"/>
                <a:sym typeface="Arial"/>
              </a:rPr>
              <a:t>Flower Dance - </a:t>
            </a:r>
            <a:r>
              <a:rPr lang="en-US" sz="1800">
                <a:latin typeface="Arial"/>
                <a:ea typeface="Arial"/>
                <a:cs typeface="Arial"/>
                <a:sym typeface="Arial"/>
              </a:rPr>
              <a:t>a dance that is part of a coming of age ceremony for women in the Hupa tribe, that has been revitalized since the colonization and genocide of Native Americans</a:t>
            </a:r>
            <a:endParaRPr sz="1800">
              <a:highlight>
                <a:srgbClr val="FFFFFF"/>
              </a:highlight>
            </a:endParaRPr>
          </a:p>
          <a:p>
            <a:pPr indent="0" lvl="0" marL="0" rtl="0" algn="l">
              <a:lnSpc>
                <a:spcPct val="100000"/>
              </a:lnSpc>
              <a:spcBef>
                <a:spcPts val="0"/>
              </a:spcBef>
              <a:spcAft>
                <a:spcPts val="0"/>
              </a:spcAft>
              <a:buClr>
                <a:schemeClr val="dk1"/>
              </a:buClr>
              <a:buSzPts val="1100"/>
              <a:buFont typeface="Arial"/>
              <a:buNone/>
            </a:pPr>
            <a:r>
              <a:t/>
            </a:r>
            <a:endParaRPr sz="2400">
              <a:highlight>
                <a:srgbClr val="FFFFFF"/>
              </a:highlight>
            </a:endParaRPr>
          </a:p>
          <a:p>
            <a:pPr indent="0" lvl="0" marL="0" rtl="0" algn="l">
              <a:lnSpc>
                <a:spcPct val="100000"/>
              </a:lnSpc>
              <a:spcBef>
                <a:spcPts val="0"/>
              </a:spcBef>
              <a:spcAft>
                <a:spcPts val="0"/>
              </a:spcAft>
              <a:buClr>
                <a:schemeClr val="dk1"/>
              </a:buClr>
              <a:buSzPts val="1100"/>
              <a:buFont typeface="Arial"/>
              <a:buNone/>
            </a:pPr>
            <a:r>
              <a:rPr lang="en-US" sz="2400">
                <a:highlight>
                  <a:srgbClr val="FFFFFF"/>
                </a:highlight>
              </a:rPr>
              <a:t>The Hupa women’s coming-of-age ceremony (Ch’iwa:l) lasts for three, five, or 10 days and is held after a girl starts menstruating. The ceremony is a public celebration that includes specific practices and ritual guidelines for the young girl. </a:t>
            </a:r>
            <a:endParaRPr sz="2400"/>
          </a:p>
        </p:txBody>
      </p:sp>
      <p:pic>
        <p:nvPicPr>
          <p:cNvPr id="151" name="Google Shape;151;g7f2d84dea5_0_41"/>
          <p:cNvPicPr preferRelativeResize="0"/>
          <p:nvPr/>
        </p:nvPicPr>
        <p:blipFill>
          <a:blip r:embed="rId3">
            <a:alphaModFix/>
          </a:blip>
          <a:stretch>
            <a:fillRect/>
          </a:stretch>
        </p:blipFill>
        <p:spPr>
          <a:xfrm>
            <a:off x="838200" y="1520522"/>
            <a:ext cx="5572549" cy="41688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2020-03-10T00:45:11Z</dcterms:created>
  <dc:creator>Danielle Hill</dc:creator>
</cp:coreProperties>
</file>